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5321300" cy="3771900"/>
  <p:notesSz cx="6858000" cy="9144000"/>
  <p:embeddedFontLst>
    <p:embeddedFont>
      <p:font typeface="Playfair Display Italics" charset="1" panose="00000500000000000000"/>
      <p:regular r:id="rId18"/>
    </p:embeddedFont>
    <p:embeddedFont>
      <p:font typeface="Montserrat Bold" charset="1" panose="00000800000000000000"/>
      <p:regular r:id="rId19"/>
    </p:embeddedFont>
    <p:embeddedFont>
      <p:font typeface="Playfair Display" charset="1" panose="00000500000000000000"/>
      <p:regular r:id="rId20"/>
    </p:embeddedFont>
    <p:embeddedFont>
      <p:font typeface="Playfair Display Bold Italics" charset="1" panose="00000800000000000000"/>
      <p:regular r:id="rId21"/>
    </p:embeddedFont>
    <p:embeddedFont>
      <p:font typeface="Playfair Display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jpeg" Type="http://schemas.openxmlformats.org/officeDocument/2006/relationships/image"/><Relationship Id="rId6" Target="../media/VAGmPIZAZoc.mp4" Type="http://schemas.openxmlformats.org/officeDocument/2006/relationships/video"/><Relationship Id="rId7" Target="../media/VAGmPIZAZoc.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0210" y="-420005"/>
            <a:ext cx="5768420" cy="4200005"/>
            <a:chOff x="0" y="0"/>
            <a:chExt cx="7691226" cy="5600006"/>
          </a:xfrm>
        </p:grpSpPr>
        <p:pic>
          <p:nvPicPr>
            <p:cNvPr name="Picture 3" id="3"/>
            <p:cNvPicPr>
              <a:picLocks noChangeAspect="true"/>
            </p:cNvPicPr>
            <p:nvPr/>
          </p:nvPicPr>
          <p:blipFill>
            <a:blip r:embed="rId2">
              <a:alphaModFix amt="79000"/>
            </a:blip>
            <a:srcRect l="5142" t="0" r="5142" b="0"/>
            <a:stretch>
              <a:fillRect/>
            </a:stretch>
          </p:blipFill>
          <p:spPr>
            <a:xfrm flipH="false" flipV="false">
              <a:off x="0" y="0"/>
              <a:ext cx="7691226" cy="5600006"/>
            </a:xfrm>
            <a:prstGeom prst="rect">
              <a:avLst/>
            </a:prstGeom>
          </p:spPr>
        </p:pic>
      </p:grpSp>
      <p:grpSp>
        <p:nvGrpSpPr>
          <p:cNvPr name="Group 4" id="4"/>
          <p:cNvGrpSpPr/>
          <p:nvPr/>
        </p:nvGrpSpPr>
        <p:grpSpPr>
          <a:xfrm rot="0">
            <a:off x="287329" y="255310"/>
            <a:ext cx="4753342" cy="3269380"/>
            <a:chOff x="0" y="0"/>
            <a:chExt cx="11399414" cy="7840591"/>
          </a:xfrm>
        </p:grpSpPr>
        <p:sp>
          <p:nvSpPr>
            <p:cNvPr name="Freeform 5" id="5"/>
            <p:cNvSpPr/>
            <p:nvPr/>
          </p:nvSpPr>
          <p:spPr>
            <a:xfrm flipH="false" flipV="false" rot="0">
              <a:off x="0" y="0"/>
              <a:ext cx="11399413" cy="7840591"/>
            </a:xfrm>
            <a:custGeom>
              <a:avLst/>
              <a:gdLst/>
              <a:ahLst/>
              <a:cxnLst/>
              <a:rect r="r" b="b" t="t" l="l"/>
              <a:pathLst>
                <a:path h="7840591" w="11399413">
                  <a:moveTo>
                    <a:pt x="0" y="0"/>
                  </a:moveTo>
                  <a:lnTo>
                    <a:pt x="0" y="7840591"/>
                  </a:lnTo>
                  <a:lnTo>
                    <a:pt x="11399413" y="7840591"/>
                  </a:lnTo>
                  <a:lnTo>
                    <a:pt x="11399413" y="0"/>
                  </a:lnTo>
                  <a:lnTo>
                    <a:pt x="0" y="0"/>
                  </a:lnTo>
                  <a:close/>
                  <a:moveTo>
                    <a:pt x="11338454" y="7779631"/>
                  </a:moveTo>
                  <a:lnTo>
                    <a:pt x="59690" y="7779631"/>
                  </a:lnTo>
                  <a:lnTo>
                    <a:pt x="59690" y="59690"/>
                  </a:lnTo>
                  <a:lnTo>
                    <a:pt x="11338454" y="59690"/>
                  </a:lnTo>
                  <a:lnTo>
                    <a:pt x="11338454" y="7779631"/>
                  </a:lnTo>
                  <a:close/>
                </a:path>
              </a:pathLst>
            </a:custGeom>
            <a:solidFill>
              <a:srgbClr val="F7E8D1"/>
            </a:solidFill>
          </p:spPr>
        </p:sp>
      </p:grpSp>
      <p:grpSp>
        <p:nvGrpSpPr>
          <p:cNvPr name="Group 6" id="6"/>
          <p:cNvGrpSpPr/>
          <p:nvPr/>
        </p:nvGrpSpPr>
        <p:grpSpPr>
          <a:xfrm rot="0">
            <a:off x="378000" y="1260912"/>
            <a:ext cx="4572000" cy="1258177"/>
            <a:chOff x="0" y="0"/>
            <a:chExt cx="6096000" cy="1677569"/>
          </a:xfrm>
        </p:grpSpPr>
        <p:sp>
          <p:nvSpPr>
            <p:cNvPr name="TextBox 7" id="7"/>
            <p:cNvSpPr txBox="true"/>
            <p:nvPr/>
          </p:nvSpPr>
          <p:spPr>
            <a:xfrm rot="0">
              <a:off x="0" y="-16864"/>
              <a:ext cx="6090784" cy="194996"/>
            </a:xfrm>
            <a:prstGeom prst="rect">
              <a:avLst/>
            </a:prstGeom>
          </p:spPr>
          <p:txBody>
            <a:bodyPr anchor="t" rtlCol="false" tIns="0" lIns="0" bIns="0" rIns="0">
              <a:spAutoFit/>
            </a:bodyPr>
            <a:lstStyle/>
            <a:p>
              <a:pPr algn="ctr">
                <a:lnSpc>
                  <a:spcPts val="1247"/>
                </a:lnSpc>
              </a:pPr>
              <a:r>
                <a:rPr lang="en-US" sz="890" i="true" spc="133">
                  <a:solidFill>
                    <a:srgbClr val="FFFFFF"/>
                  </a:solidFill>
                  <a:latin typeface="Playfair Display Italics"/>
                  <a:ea typeface="Playfair Display Italics"/>
                  <a:cs typeface="Playfair Display Italics"/>
                  <a:sym typeface="Playfair Display Italics"/>
                </a:rPr>
                <a:t>Презентація проекту на тему :</a:t>
              </a:r>
            </a:p>
          </p:txBody>
        </p:sp>
        <p:sp>
          <p:nvSpPr>
            <p:cNvPr name="TextBox 8" id="8"/>
            <p:cNvSpPr txBox="true"/>
            <p:nvPr/>
          </p:nvSpPr>
          <p:spPr>
            <a:xfrm rot="0">
              <a:off x="4661" y="1480387"/>
              <a:ext cx="6090784" cy="194996"/>
            </a:xfrm>
            <a:prstGeom prst="rect">
              <a:avLst/>
            </a:prstGeom>
          </p:spPr>
          <p:txBody>
            <a:bodyPr anchor="t" rtlCol="false" tIns="0" lIns="0" bIns="0" rIns="0">
              <a:spAutoFit/>
            </a:bodyPr>
            <a:lstStyle/>
            <a:p>
              <a:pPr algn="ctr">
                <a:lnSpc>
                  <a:spcPts val="1247"/>
                </a:lnSpc>
              </a:pPr>
            </a:p>
          </p:txBody>
        </p:sp>
        <p:sp>
          <p:nvSpPr>
            <p:cNvPr name="TextBox 9" id="9"/>
            <p:cNvSpPr txBox="true"/>
            <p:nvPr/>
          </p:nvSpPr>
          <p:spPr>
            <a:xfrm rot="0">
              <a:off x="5216" y="289239"/>
              <a:ext cx="6090784" cy="1125538"/>
            </a:xfrm>
            <a:prstGeom prst="rect">
              <a:avLst/>
            </a:prstGeom>
          </p:spPr>
          <p:txBody>
            <a:bodyPr anchor="t" rtlCol="false" tIns="0" lIns="0" bIns="0" rIns="0">
              <a:spAutoFit/>
            </a:bodyPr>
            <a:lstStyle/>
            <a:p>
              <a:pPr algn="ctr">
                <a:lnSpc>
                  <a:spcPts val="2290"/>
                </a:lnSpc>
              </a:pPr>
              <a:r>
                <a:rPr lang="en-US" b="true" sz="1635" spc="294">
                  <a:solidFill>
                    <a:srgbClr val="F7E8D1"/>
                  </a:solidFill>
                  <a:latin typeface="Montserrat Bold"/>
                  <a:ea typeface="Montserrat Bold"/>
                  <a:cs typeface="Montserrat Bold"/>
                  <a:sym typeface="Montserrat Bold"/>
                </a:rPr>
                <a:t>ІНФОРМАЦІЙНА СИСТЕМА: У</a:t>
              </a:r>
              <a:r>
                <a:rPr lang="en-US" b="true" sz="1635" spc="294">
                  <a:solidFill>
                    <a:srgbClr val="F7E8D1"/>
                  </a:solidFill>
                  <a:latin typeface="Montserrat Bold"/>
                  <a:ea typeface="Montserrat Bold"/>
                  <a:cs typeface="Montserrat Bold"/>
                  <a:sym typeface="Montserrat Bold"/>
                </a:rPr>
                <a:t>ПРАВЛІННЯ БРОНЮВАННЯМ НОМЕРІВ У ГОТЕЛІ.</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78000"/>
            <a:ext cx="5589648" cy="8446824"/>
          </a:xfrm>
          <a:custGeom>
            <a:avLst/>
            <a:gdLst/>
            <a:ahLst/>
            <a:cxnLst/>
            <a:rect r="r" b="b" t="t" l="l"/>
            <a:pathLst>
              <a:path h="8446824" w="5589648">
                <a:moveTo>
                  <a:pt x="0" y="0"/>
                </a:moveTo>
                <a:lnTo>
                  <a:pt x="5589648" y="0"/>
                </a:lnTo>
                <a:lnTo>
                  <a:pt x="5589648" y="8446824"/>
                </a:lnTo>
                <a:lnTo>
                  <a:pt x="0" y="8446824"/>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3" id="3"/>
          <p:cNvGrpSpPr/>
          <p:nvPr/>
        </p:nvGrpSpPr>
        <p:grpSpPr>
          <a:xfrm rot="0">
            <a:off x="-178772" y="378000"/>
            <a:ext cx="5768420" cy="4200005"/>
            <a:chOff x="0" y="0"/>
            <a:chExt cx="7691226" cy="5600006"/>
          </a:xfrm>
        </p:grpSpPr>
        <p:pic>
          <p:nvPicPr>
            <p:cNvPr name="Picture 4" id="4"/>
            <p:cNvPicPr>
              <a:picLocks noChangeAspect="true"/>
            </p:cNvPicPr>
            <p:nvPr/>
          </p:nvPicPr>
          <p:blipFill>
            <a:blip r:embed="rId4">
              <a:alphaModFix amt="79000"/>
            </a:blip>
            <a:srcRect l="5142" t="0" r="5142" b="0"/>
            <a:stretch>
              <a:fillRect/>
            </a:stretch>
          </p:blipFill>
          <p:spPr>
            <a:xfrm flipH="false" flipV="false">
              <a:off x="0" y="0"/>
              <a:ext cx="7691226" cy="5600006"/>
            </a:xfrm>
            <a:prstGeom prst="rect">
              <a:avLst/>
            </a:prstGeom>
          </p:spPr>
        </p:pic>
      </p:grpSp>
      <p:grpSp>
        <p:nvGrpSpPr>
          <p:cNvPr name="Group 5" id="5"/>
          <p:cNvGrpSpPr/>
          <p:nvPr/>
        </p:nvGrpSpPr>
        <p:grpSpPr>
          <a:xfrm rot="0">
            <a:off x="1610206" y="-690206"/>
            <a:ext cx="2107589" cy="872230"/>
            <a:chOff x="0" y="0"/>
            <a:chExt cx="2810118" cy="1162974"/>
          </a:xfrm>
        </p:grpSpPr>
        <p:sp>
          <p:nvSpPr>
            <p:cNvPr name="AutoShape 6" id="6"/>
            <p:cNvSpPr/>
            <p:nvPr/>
          </p:nvSpPr>
          <p:spPr>
            <a:xfrm rot="0">
              <a:off x="0" y="1150807"/>
              <a:ext cx="2810118" cy="12167"/>
            </a:xfrm>
            <a:prstGeom prst="rect">
              <a:avLst/>
            </a:prstGeom>
            <a:solidFill>
              <a:srgbClr val="444440"/>
            </a:solidFill>
          </p:spPr>
        </p:sp>
        <p:sp>
          <p:nvSpPr>
            <p:cNvPr name="AutoShape 7" id="7"/>
            <p:cNvSpPr/>
            <p:nvPr/>
          </p:nvSpPr>
          <p:spPr>
            <a:xfrm rot="0">
              <a:off x="0" y="764124"/>
              <a:ext cx="2810118" cy="12167"/>
            </a:xfrm>
            <a:prstGeom prst="rect">
              <a:avLst/>
            </a:prstGeom>
            <a:solidFill>
              <a:srgbClr val="444440"/>
            </a:solidFill>
          </p:spPr>
        </p:sp>
        <p:sp>
          <p:nvSpPr>
            <p:cNvPr name="AutoShape 8" id="8"/>
            <p:cNvSpPr/>
            <p:nvPr/>
          </p:nvSpPr>
          <p:spPr>
            <a:xfrm rot="0">
              <a:off x="0" y="386684"/>
              <a:ext cx="2810118" cy="12167"/>
            </a:xfrm>
            <a:prstGeom prst="rect">
              <a:avLst/>
            </a:prstGeom>
            <a:solidFill>
              <a:srgbClr val="444440"/>
            </a:solidFill>
          </p:spPr>
        </p:sp>
        <p:sp>
          <p:nvSpPr>
            <p:cNvPr name="AutoShape 9" id="9"/>
            <p:cNvSpPr/>
            <p:nvPr/>
          </p:nvSpPr>
          <p:spPr>
            <a:xfrm rot="0">
              <a:off x="0" y="0"/>
              <a:ext cx="2810118" cy="12167"/>
            </a:xfrm>
            <a:prstGeom prst="rect">
              <a:avLst/>
            </a:prstGeom>
            <a:solidFill>
              <a:srgbClr val="444440"/>
            </a:solidFill>
          </p:spPr>
        </p:sp>
      </p:grpSp>
      <p:sp>
        <p:nvSpPr>
          <p:cNvPr name="Freeform 10" id="10"/>
          <p:cNvSpPr/>
          <p:nvPr/>
        </p:nvSpPr>
        <p:spPr>
          <a:xfrm flipH="false" flipV="false" rot="0">
            <a:off x="293023" y="798578"/>
            <a:ext cx="4809910" cy="2152435"/>
          </a:xfrm>
          <a:custGeom>
            <a:avLst/>
            <a:gdLst/>
            <a:ahLst/>
            <a:cxnLst/>
            <a:rect r="r" b="b" t="t" l="l"/>
            <a:pathLst>
              <a:path h="2152435" w="4809910">
                <a:moveTo>
                  <a:pt x="0" y="0"/>
                </a:moveTo>
                <a:lnTo>
                  <a:pt x="4809909" y="0"/>
                </a:lnTo>
                <a:lnTo>
                  <a:pt x="4809909" y="2152434"/>
                </a:lnTo>
                <a:lnTo>
                  <a:pt x="0" y="2152434"/>
                </a:lnTo>
                <a:lnTo>
                  <a:pt x="0" y="0"/>
                </a:lnTo>
                <a:close/>
              </a:path>
            </a:pathLst>
          </a:custGeom>
          <a:blipFill>
            <a:blip r:embed="rId5"/>
            <a:stretch>
              <a:fillRect l="0" t="0" r="0" b="0"/>
            </a:stretch>
          </a:blipFill>
        </p:spPr>
      </p:sp>
      <p:sp>
        <p:nvSpPr>
          <p:cNvPr name="TextBox 11" id="11"/>
          <p:cNvSpPr txBox="true"/>
          <p:nvPr/>
        </p:nvSpPr>
        <p:spPr>
          <a:xfrm rot="0">
            <a:off x="1719108" y="34648"/>
            <a:ext cx="1889784" cy="275703"/>
          </a:xfrm>
          <a:prstGeom prst="rect">
            <a:avLst/>
          </a:prstGeom>
        </p:spPr>
        <p:txBody>
          <a:bodyPr anchor="t" rtlCol="false" tIns="0" lIns="0" bIns="0" rIns="0">
            <a:spAutoFit/>
          </a:bodyPr>
          <a:lstStyle/>
          <a:p>
            <a:pPr algn="ctr">
              <a:lnSpc>
                <a:spcPts val="1146"/>
              </a:lnSpc>
              <a:spcBef>
                <a:spcPct val="0"/>
              </a:spcBef>
            </a:pPr>
            <a:r>
              <a:rPr lang="en-US" b="true" sz="819" i="true" spc="122">
                <a:solidFill>
                  <a:srgbClr val="000000"/>
                </a:solidFill>
                <a:latin typeface="Playfair Display Bold Italics"/>
                <a:ea typeface="Playfair Display Bold Italics"/>
                <a:cs typeface="Playfair Display Bold Italics"/>
                <a:sym typeface="Playfair Display Bold Italics"/>
              </a:rPr>
              <a:t>Т</a:t>
            </a:r>
            <a:r>
              <a:rPr lang="en-US" b="true" sz="819" i="true" spc="122">
                <a:solidFill>
                  <a:srgbClr val="000000"/>
                </a:solidFill>
                <a:latin typeface="Playfair Display Bold Italics"/>
                <a:ea typeface="Playfair Display Bold Italics"/>
                <a:cs typeface="Playfair Display Bold Italics"/>
                <a:sym typeface="Playfair Display Bold Italics"/>
              </a:rPr>
              <a:t>ретій учасник: Frontend - Василюк Андрій</a:t>
            </a:r>
          </a:p>
        </p:txBody>
      </p:sp>
      <p:sp>
        <p:nvSpPr>
          <p:cNvPr name="Freeform 12" id="12"/>
          <p:cNvSpPr/>
          <p:nvPr/>
        </p:nvSpPr>
        <p:spPr>
          <a:xfrm flipH="false" flipV="false" rot="0">
            <a:off x="-1718655" y="2951012"/>
            <a:ext cx="7659647" cy="961059"/>
          </a:xfrm>
          <a:custGeom>
            <a:avLst/>
            <a:gdLst/>
            <a:ahLst/>
            <a:cxnLst/>
            <a:rect r="r" b="b" t="t" l="l"/>
            <a:pathLst>
              <a:path h="961059" w="7659647">
                <a:moveTo>
                  <a:pt x="0" y="0"/>
                </a:moveTo>
                <a:lnTo>
                  <a:pt x="7659647" y="0"/>
                </a:lnTo>
                <a:lnTo>
                  <a:pt x="7659647" y="961059"/>
                </a:lnTo>
                <a:lnTo>
                  <a:pt x="0" y="96105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694023" r="-250989" b="-2003362"/>
            </a:stretch>
          </a:blipFill>
        </p:spPr>
      </p:sp>
      <p:sp>
        <p:nvSpPr>
          <p:cNvPr name="TextBox 13" id="13"/>
          <p:cNvSpPr txBox="true"/>
          <p:nvPr/>
        </p:nvSpPr>
        <p:spPr>
          <a:xfrm rot="0">
            <a:off x="15852" y="2931962"/>
            <a:ext cx="5312148" cy="815520"/>
          </a:xfrm>
          <a:prstGeom prst="rect">
            <a:avLst/>
          </a:prstGeom>
        </p:spPr>
        <p:txBody>
          <a:bodyPr anchor="t" rtlCol="false" tIns="0" lIns="0" bIns="0" rIns="0">
            <a:spAutoFit/>
          </a:bodyPr>
          <a:lstStyle/>
          <a:p>
            <a:pPr algn="ctr">
              <a:lnSpc>
                <a:spcPts val="1125"/>
              </a:lnSpc>
            </a:pPr>
            <a:r>
              <a:rPr lang="en-US" b="true" sz="804" i="true" spc="120">
                <a:solidFill>
                  <a:srgbClr val="FFFFFF"/>
                </a:solidFill>
                <a:latin typeface="Playfair Display Bold Italics"/>
                <a:ea typeface="Playfair Display Bold Italics"/>
                <a:cs typeface="Playfair Display Bold Italics"/>
                <a:sym typeface="Playfair Display Bold Italics"/>
              </a:rPr>
              <a:t>Реє</a:t>
            </a:r>
            <a:r>
              <a:rPr lang="en-US" b="true" sz="804" i="true" spc="120">
                <a:solidFill>
                  <a:srgbClr val="FFFFFF"/>
                </a:solidFill>
                <a:latin typeface="Playfair Display Bold Italics"/>
                <a:ea typeface="Playfair Display Bold Italics"/>
                <a:cs typeface="Playfair Display Bold Italics"/>
                <a:sym typeface="Playfair Display Bold Italics"/>
              </a:rPr>
              <a:t>стра</a:t>
            </a:r>
            <a:r>
              <a:rPr lang="en-US" b="true" sz="804" i="true" spc="120">
                <a:solidFill>
                  <a:srgbClr val="FFFFFF"/>
                </a:solidFill>
                <a:latin typeface="Playfair Display Bold Italics"/>
                <a:ea typeface="Playfair Display Bold Italics"/>
                <a:cs typeface="Playfair Display Bold Italics"/>
                <a:sym typeface="Playfair Display Bold Italics"/>
              </a:rPr>
              <a:t>ція клієнта</a:t>
            </a:r>
          </a:p>
          <a:p>
            <a:pPr algn="ctr">
              <a:lnSpc>
                <a:spcPts val="1125"/>
              </a:lnSpc>
            </a:pPr>
          </a:p>
          <a:p>
            <a:pPr algn="just">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Форма для</a:t>
            </a:r>
            <a:r>
              <a:rPr lang="en-US" b="true" sz="804" i="true" spc="120">
                <a:solidFill>
                  <a:srgbClr val="FFFFFF"/>
                </a:solidFill>
                <a:latin typeface="Playfair Display Bold Italics"/>
                <a:ea typeface="Playfair Display Bold Italics"/>
                <a:cs typeface="Playfair Display Bold Italics"/>
                <a:sym typeface="Playfair Display Bold Italics"/>
              </a:rPr>
              <a:t> додавання нового клієнта в базу.</a:t>
            </a:r>
          </a:p>
          <a:p>
            <a:pPr algn="just">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Містить поля для: прізвища, імені, по батькові та номера телефону.</a:t>
            </a:r>
          </a:p>
          <a:p>
            <a:pPr algn="just">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Кнопка “Зареєструвати” надсилає дані в систему.</a:t>
            </a:r>
          </a:p>
          <a:p>
            <a:pPr algn="just">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Дизайн адаптований до загального стилю сайту.</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78000"/>
            <a:ext cx="5589648" cy="8446824"/>
          </a:xfrm>
          <a:custGeom>
            <a:avLst/>
            <a:gdLst/>
            <a:ahLst/>
            <a:cxnLst/>
            <a:rect r="r" b="b" t="t" l="l"/>
            <a:pathLst>
              <a:path h="8446824" w="5589648">
                <a:moveTo>
                  <a:pt x="0" y="0"/>
                </a:moveTo>
                <a:lnTo>
                  <a:pt x="5589648" y="0"/>
                </a:lnTo>
                <a:lnTo>
                  <a:pt x="5589648" y="8446824"/>
                </a:lnTo>
                <a:lnTo>
                  <a:pt x="0" y="8446824"/>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3" id="3"/>
          <p:cNvGrpSpPr/>
          <p:nvPr/>
        </p:nvGrpSpPr>
        <p:grpSpPr>
          <a:xfrm rot="0">
            <a:off x="-178772" y="378000"/>
            <a:ext cx="5768420" cy="4200005"/>
            <a:chOff x="0" y="0"/>
            <a:chExt cx="7691226" cy="5600006"/>
          </a:xfrm>
        </p:grpSpPr>
        <p:pic>
          <p:nvPicPr>
            <p:cNvPr name="Picture 4" id="4"/>
            <p:cNvPicPr>
              <a:picLocks noChangeAspect="true"/>
            </p:cNvPicPr>
            <p:nvPr/>
          </p:nvPicPr>
          <p:blipFill>
            <a:blip r:embed="rId4">
              <a:alphaModFix amt="79000"/>
            </a:blip>
            <a:srcRect l="5142" t="0" r="5142" b="0"/>
            <a:stretch>
              <a:fillRect/>
            </a:stretch>
          </p:blipFill>
          <p:spPr>
            <a:xfrm flipH="false" flipV="false">
              <a:off x="0" y="0"/>
              <a:ext cx="7691226" cy="5600006"/>
            </a:xfrm>
            <a:prstGeom prst="rect">
              <a:avLst/>
            </a:prstGeom>
          </p:spPr>
        </p:pic>
      </p:grpSp>
      <p:grpSp>
        <p:nvGrpSpPr>
          <p:cNvPr name="Group 5" id="5"/>
          <p:cNvGrpSpPr/>
          <p:nvPr/>
        </p:nvGrpSpPr>
        <p:grpSpPr>
          <a:xfrm rot="0">
            <a:off x="524702" y="1646792"/>
            <a:ext cx="4278597" cy="1965270"/>
            <a:chOff x="0" y="0"/>
            <a:chExt cx="5704796" cy="2620360"/>
          </a:xfrm>
        </p:grpSpPr>
        <p:pic>
          <p:nvPicPr>
            <p:cNvPr name="Picture 6" id="6"/>
            <p:cNvPicPr>
              <a:picLocks noChangeAspect="true"/>
            </p:cNvPicPr>
            <p:nvPr/>
          </p:nvPicPr>
          <p:blipFill>
            <a:blip r:embed="rId5">
              <a:alphaModFix amt="79000"/>
            </a:blip>
            <a:srcRect l="470" t="0" r="470" b="0"/>
            <a:stretch>
              <a:fillRect/>
            </a:stretch>
          </p:blipFill>
          <p:spPr>
            <a:xfrm flipH="false" flipV="false">
              <a:off x="0" y="0"/>
              <a:ext cx="5704796" cy="2620360"/>
            </a:xfrm>
            <a:prstGeom prst="rect">
              <a:avLst/>
            </a:prstGeom>
          </p:spPr>
        </p:pic>
      </p:grpSp>
      <p:grpSp>
        <p:nvGrpSpPr>
          <p:cNvPr name="Group 7" id="7"/>
          <p:cNvGrpSpPr/>
          <p:nvPr/>
        </p:nvGrpSpPr>
        <p:grpSpPr>
          <a:xfrm rot="0">
            <a:off x="1610206" y="-690206"/>
            <a:ext cx="2107589" cy="872230"/>
            <a:chOff x="0" y="0"/>
            <a:chExt cx="2810118" cy="1162974"/>
          </a:xfrm>
        </p:grpSpPr>
        <p:sp>
          <p:nvSpPr>
            <p:cNvPr name="AutoShape 8" id="8"/>
            <p:cNvSpPr/>
            <p:nvPr/>
          </p:nvSpPr>
          <p:spPr>
            <a:xfrm rot="0">
              <a:off x="0" y="1150807"/>
              <a:ext cx="2810118" cy="12167"/>
            </a:xfrm>
            <a:prstGeom prst="rect">
              <a:avLst/>
            </a:prstGeom>
            <a:solidFill>
              <a:srgbClr val="444440"/>
            </a:solidFill>
          </p:spPr>
        </p:sp>
        <p:sp>
          <p:nvSpPr>
            <p:cNvPr name="AutoShape 9" id="9"/>
            <p:cNvSpPr/>
            <p:nvPr/>
          </p:nvSpPr>
          <p:spPr>
            <a:xfrm rot="0">
              <a:off x="0" y="764124"/>
              <a:ext cx="2810118" cy="12167"/>
            </a:xfrm>
            <a:prstGeom prst="rect">
              <a:avLst/>
            </a:prstGeom>
            <a:solidFill>
              <a:srgbClr val="444440"/>
            </a:solidFill>
          </p:spPr>
        </p:sp>
        <p:sp>
          <p:nvSpPr>
            <p:cNvPr name="AutoShape 10" id="10"/>
            <p:cNvSpPr/>
            <p:nvPr/>
          </p:nvSpPr>
          <p:spPr>
            <a:xfrm rot="0">
              <a:off x="0" y="386684"/>
              <a:ext cx="2810118" cy="12167"/>
            </a:xfrm>
            <a:prstGeom prst="rect">
              <a:avLst/>
            </a:prstGeom>
            <a:solidFill>
              <a:srgbClr val="444440"/>
            </a:solidFill>
          </p:spPr>
        </p:sp>
        <p:sp>
          <p:nvSpPr>
            <p:cNvPr name="AutoShape 11" id="11"/>
            <p:cNvSpPr/>
            <p:nvPr/>
          </p:nvSpPr>
          <p:spPr>
            <a:xfrm rot="0">
              <a:off x="0" y="0"/>
              <a:ext cx="2810118" cy="12167"/>
            </a:xfrm>
            <a:prstGeom prst="rect">
              <a:avLst/>
            </a:prstGeom>
            <a:solidFill>
              <a:srgbClr val="444440"/>
            </a:solidFill>
          </p:spPr>
        </p:sp>
      </p:grpSp>
      <p:sp>
        <p:nvSpPr>
          <p:cNvPr name="Freeform 12" id="12"/>
          <p:cNvSpPr/>
          <p:nvPr/>
        </p:nvSpPr>
        <p:spPr>
          <a:xfrm flipH="false" flipV="false" rot="0">
            <a:off x="524702" y="1640390"/>
            <a:ext cx="4268289" cy="2009676"/>
          </a:xfrm>
          <a:custGeom>
            <a:avLst/>
            <a:gdLst/>
            <a:ahLst/>
            <a:cxnLst/>
            <a:rect r="r" b="b" t="t" l="l"/>
            <a:pathLst>
              <a:path h="2009676" w="4268289">
                <a:moveTo>
                  <a:pt x="0" y="0"/>
                </a:moveTo>
                <a:lnTo>
                  <a:pt x="4268289" y="0"/>
                </a:lnTo>
                <a:lnTo>
                  <a:pt x="4268289" y="2009677"/>
                </a:lnTo>
                <a:lnTo>
                  <a:pt x="0" y="2009677"/>
                </a:lnTo>
                <a:lnTo>
                  <a:pt x="0" y="0"/>
                </a:lnTo>
                <a:close/>
              </a:path>
            </a:pathLst>
          </a:custGeom>
          <a:blipFill>
            <a:blip r:embed="rId6">
              <a:extLst>
                <a:ext uri="{96DAC541-7B7A-43D3-8B79-37D633B846F1}">
                  <asvg:svgBlip xmlns:asvg="http://schemas.microsoft.com/office/drawing/2016/SVG/main" r:embed="rId7"/>
                </a:ext>
              </a:extLst>
            </a:blip>
            <a:stretch>
              <a:fillRect l="-25619" t="-31850" r="-25860" b="-189873"/>
            </a:stretch>
          </a:blipFill>
        </p:spPr>
      </p:sp>
      <p:sp>
        <p:nvSpPr>
          <p:cNvPr name="Freeform 13" id="13"/>
          <p:cNvSpPr/>
          <p:nvPr/>
        </p:nvSpPr>
        <p:spPr>
          <a:xfrm flipH="false" flipV="false" rot="0">
            <a:off x="499209" y="1646792"/>
            <a:ext cx="4402801" cy="2003275"/>
          </a:xfrm>
          <a:custGeom>
            <a:avLst/>
            <a:gdLst/>
            <a:ahLst/>
            <a:cxnLst/>
            <a:rect r="r" b="b" t="t" l="l"/>
            <a:pathLst>
              <a:path h="2003275" w="4402801">
                <a:moveTo>
                  <a:pt x="0" y="0"/>
                </a:moveTo>
                <a:lnTo>
                  <a:pt x="4402801" y="0"/>
                </a:lnTo>
                <a:lnTo>
                  <a:pt x="4402801" y="2003275"/>
                </a:lnTo>
                <a:lnTo>
                  <a:pt x="0" y="2003275"/>
                </a:lnTo>
                <a:lnTo>
                  <a:pt x="0" y="0"/>
                </a:lnTo>
                <a:close/>
              </a:path>
            </a:pathLst>
          </a:custGeom>
          <a:blipFill>
            <a:blip r:embed="rId5"/>
            <a:stretch>
              <a:fillRect l="0" t="0" r="0" b="0"/>
            </a:stretch>
          </a:blipFill>
        </p:spPr>
      </p:sp>
      <p:sp>
        <p:nvSpPr>
          <p:cNvPr name="TextBox 14" id="14"/>
          <p:cNvSpPr txBox="true"/>
          <p:nvPr/>
        </p:nvSpPr>
        <p:spPr>
          <a:xfrm rot="0">
            <a:off x="1719108" y="34648"/>
            <a:ext cx="1889784" cy="275703"/>
          </a:xfrm>
          <a:prstGeom prst="rect">
            <a:avLst/>
          </a:prstGeom>
        </p:spPr>
        <p:txBody>
          <a:bodyPr anchor="t" rtlCol="false" tIns="0" lIns="0" bIns="0" rIns="0">
            <a:spAutoFit/>
          </a:bodyPr>
          <a:lstStyle/>
          <a:p>
            <a:pPr algn="ctr">
              <a:lnSpc>
                <a:spcPts val="1146"/>
              </a:lnSpc>
              <a:spcBef>
                <a:spcPct val="0"/>
              </a:spcBef>
            </a:pPr>
            <a:r>
              <a:rPr lang="en-US" b="true" sz="819" i="true" spc="122">
                <a:solidFill>
                  <a:srgbClr val="000000"/>
                </a:solidFill>
                <a:latin typeface="Playfair Display Bold Italics"/>
                <a:ea typeface="Playfair Display Bold Italics"/>
                <a:cs typeface="Playfair Display Bold Italics"/>
                <a:sym typeface="Playfair Display Bold Italics"/>
              </a:rPr>
              <a:t>Т</a:t>
            </a:r>
            <a:r>
              <a:rPr lang="en-US" b="true" sz="819" i="true" spc="122">
                <a:solidFill>
                  <a:srgbClr val="000000"/>
                </a:solidFill>
                <a:latin typeface="Playfair Display Bold Italics"/>
                <a:ea typeface="Playfair Display Bold Italics"/>
                <a:cs typeface="Playfair Display Bold Italics"/>
                <a:sym typeface="Playfair Display Bold Italics"/>
              </a:rPr>
              <a:t>ретій учасник: Frontend - Василюк Андрій</a:t>
            </a:r>
          </a:p>
        </p:txBody>
      </p:sp>
      <p:sp>
        <p:nvSpPr>
          <p:cNvPr name="Freeform 15" id="15"/>
          <p:cNvSpPr/>
          <p:nvPr/>
        </p:nvSpPr>
        <p:spPr>
          <a:xfrm flipH="false" flipV="false" rot="0">
            <a:off x="-1977759" y="378000"/>
            <a:ext cx="9791522" cy="1228546"/>
          </a:xfrm>
          <a:custGeom>
            <a:avLst/>
            <a:gdLst/>
            <a:ahLst/>
            <a:cxnLst/>
            <a:rect r="r" b="b" t="t" l="l"/>
            <a:pathLst>
              <a:path h="1228546" w="9791522">
                <a:moveTo>
                  <a:pt x="0" y="0"/>
                </a:moveTo>
                <a:lnTo>
                  <a:pt x="9791521" y="0"/>
                </a:lnTo>
                <a:lnTo>
                  <a:pt x="9791521" y="1228546"/>
                </a:lnTo>
                <a:lnTo>
                  <a:pt x="0" y="1228546"/>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694023" r="-250989" b="-2003362"/>
            </a:stretch>
          </a:blipFill>
        </p:spPr>
      </p:sp>
      <p:sp>
        <p:nvSpPr>
          <p:cNvPr name="TextBox 16" id="16"/>
          <p:cNvSpPr txBox="true"/>
          <p:nvPr/>
        </p:nvSpPr>
        <p:spPr>
          <a:xfrm rot="0">
            <a:off x="15852" y="358950"/>
            <a:ext cx="5312148" cy="1087817"/>
          </a:xfrm>
          <a:prstGeom prst="rect">
            <a:avLst/>
          </a:prstGeom>
        </p:spPr>
        <p:txBody>
          <a:bodyPr anchor="t" rtlCol="false" tIns="0" lIns="0" bIns="0" rIns="0">
            <a:spAutoFit/>
          </a:bodyPr>
          <a:lstStyle/>
          <a:p>
            <a:pPr algn="ctr">
              <a:lnSpc>
                <a:spcPts val="1125"/>
              </a:lnSpc>
            </a:pPr>
            <a:r>
              <a:rPr lang="en-US" b="true" sz="804" i="true" spc="120">
                <a:solidFill>
                  <a:srgbClr val="FFFFFF"/>
                </a:solidFill>
                <a:latin typeface="Playfair Display Bold Italics"/>
                <a:ea typeface="Playfair Display Bold Italics"/>
                <a:cs typeface="Playfair Display Bold Italics"/>
                <a:sym typeface="Playfair Display Bold Italics"/>
              </a:rPr>
              <a:t>Б</a:t>
            </a:r>
            <a:r>
              <a:rPr lang="en-US" b="true" sz="804" i="true" spc="120">
                <a:solidFill>
                  <a:srgbClr val="FFFFFF"/>
                </a:solidFill>
                <a:latin typeface="Playfair Display Bold Italics"/>
                <a:ea typeface="Playfair Display Bold Italics"/>
                <a:cs typeface="Playfair Display Bold Italics"/>
                <a:sym typeface="Playfair Display Bold Italics"/>
              </a:rPr>
              <a:t>ронюванн</a:t>
            </a:r>
            <a:r>
              <a:rPr lang="en-US" b="true" sz="804" i="true" spc="120">
                <a:solidFill>
                  <a:srgbClr val="FFFFFF"/>
                </a:solidFill>
                <a:latin typeface="Playfair Display Bold Italics"/>
                <a:ea typeface="Playfair Display Bold Italics"/>
                <a:cs typeface="Playfair Display Bold Italics"/>
                <a:sym typeface="Playfair Display Bold Italics"/>
              </a:rPr>
              <a:t>я кімнати</a:t>
            </a:r>
          </a:p>
          <a:p>
            <a:pPr algn="ctr">
              <a:lnSpc>
                <a:spcPts val="1125"/>
              </a:lnSpc>
            </a:pPr>
          </a:p>
          <a:p>
            <a:pPr algn="l">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Форма для</a:t>
            </a:r>
            <a:r>
              <a:rPr lang="en-US" b="true" sz="804" i="true" spc="120">
                <a:solidFill>
                  <a:srgbClr val="FFFFFF"/>
                </a:solidFill>
                <a:latin typeface="Playfair Display Bold Italics"/>
                <a:ea typeface="Playfair Display Bold Italics"/>
                <a:cs typeface="Playfair Display Bold Italics"/>
                <a:sym typeface="Playfair Display Bold Italics"/>
              </a:rPr>
              <a:t> створення бронювання:</a:t>
            </a:r>
          </a:p>
          <a:p>
            <a:pPr algn="l">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 • Вибір клієнта зі списку</a:t>
            </a:r>
          </a:p>
          <a:p>
            <a:pPr algn="l">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 • Дати заселення/виселення</a:t>
            </a:r>
          </a:p>
          <a:p>
            <a:pPr algn="l">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 • Номер кімнати</a:t>
            </a:r>
          </a:p>
          <a:p>
            <a:pPr algn="l">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 • Додаткові послуги (наприклад, сніданок)</a:t>
            </a:r>
          </a:p>
          <a:p>
            <a:pPr algn="l">
              <a:lnSpc>
                <a:spcPts val="1125"/>
              </a:lnSpc>
              <a:spcBef>
                <a:spcPct val="0"/>
              </a:spcBef>
            </a:pPr>
            <a:r>
              <a:rPr lang="en-US" b="true" sz="804" i="true" spc="120">
                <a:solidFill>
                  <a:srgbClr val="FFFFFF"/>
                </a:solidFill>
                <a:latin typeface="Playfair Display Bold Italics"/>
                <a:ea typeface="Playfair Display Bold Italics"/>
                <a:cs typeface="Playfair Display Bold Italics"/>
                <a:sym typeface="Playfair Display Bold Italics"/>
              </a:rPr>
              <a:t>Кнопка “Забронювати” передає дані на сервер.</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0210" y="-420005"/>
            <a:ext cx="5768420" cy="4200005"/>
            <a:chOff x="0" y="0"/>
            <a:chExt cx="7691226" cy="5600006"/>
          </a:xfrm>
        </p:grpSpPr>
        <p:pic>
          <p:nvPicPr>
            <p:cNvPr name="Picture 3" id="3"/>
            <p:cNvPicPr>
              <a:picLocks noChangeAspect="true"/>
            </p:cNvPicPr>
            <p:nvPr/>
          </p:nvPicPr>
          <p:blipFill>
            <a:blip r:embed="rId2">
              <a:alphaModFix amt="79000"/>
            </a:blip>
            <a:srcRect l="5142" t="0" r="5142" b="0"/>
            <a:stretch>
              <a:fillRect/>
            </a:stretch>
          </p:blipFill>
          <p:spPr>
            <a:xfrm flipH="false" flipV="false">
              <a:off x="0" y="0"/>
              <a:ext cx="7691226" cy="5600006"/>
            </a:xfrm>
            <a:prstGeom prst="rect">
              <a:avLst/>
            </a:prstGeom>
          </p:spPr>
        </p:pic>
      </p:grpSp>
      <p:sp>
        <p:nvSpPr>
          <p:cNvPr name="Freeform 4" id="4"/>
          <p:cNvSpPr/>
          <p:nvPr/>
        </p:nvSpPr>
        <p:spPr>
          <a:xfrm flipH="false" flipV="false" rot="0">
            <a:off x="-1044367" y="-147079"/>
            <a:ext cx="8545116" cy="4305079"/>
          </a:xfrm>
          <a:custGeom>
            <a:avLst/>
            <a:gdLst/>
            <a:ahLst/>
            <a:cxnLst/>
            <a:rect r="r" b="b" t="t" l="l"/>
            <a:pathLst>
              <a:path h="4305079" w="8545116">
                <a:moveTo>
                  <a:pt x="0" y="0"/>
                </a:moveTo>
                <a:lnTo>
                  <a:pt x="8545116" y="0"/>
                </a:lnTo>
                <a:lnTo>
                  <a:pt x="8545116" y="4305079"/>
                </a:lnTo>
                <a:lnTo>
                  <a:pt x="0" y="4305079"/>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49244" r="0" b="-49244"/>
            </a:stretch>
          </a:blipFill>
        </p:spPr>
      </p:sp>
      <p:pic>
        <p:nvPicPr>
          <p:cNvPr name="Picture 5" id="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0" y="317144"/>
            <a:ext cx="5328000" cy="299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0210" y="-420005"/>
            <a:ext cx="5768420" cy="4200005"/>
            <a:chOff x="0" y="0"/>
            <a:chExt cx="7691226" cy="5600006"/>
          </a:xfrm>
        </p:grpSpPr>
        <p:pic>
          <p:nvPicPr>
            <p:cNvPr name="Picture 3" id="3"/>
            <p:cNvPicPr>
              <a:picLocks noChangeAspect="true"/>
            </p:cNvPicPr>
            <p:nvPr/>
          </p:nvPicPr>
          <p:blipFill>
            <a:blip r:embed="rId2">
              <a:alphaModFix amt="79000"/>
            </a:blip>
            <a:srcRect l="5142" t="0" r="5142" b="0"/>
            <a:stretch>
              <a:fillRect/>
            </a:stretch>
          </p:blipFill>
          <p:spPr>
            <a:xfrm flipH="false" flipV="false">
              <a:off x="0" y="0"/>
              <a:ext cx="7691226" cy="5600006"/>
            </a:xfrm>
            <a:prstGeom prst="rect">
              <a:avLst/>
            </a:prstGeom>
          </p:spPr>
        </p:pic>
      </p:grpSp>
      <p:grpSp>
        <p:nvGrpSpPr>
          <p:cNvPr name="Group 4" id="4"/>
          <p:cNvGrpSpPr/>
          <p:nvPr/>
        </p:nvGrpSpPr>
        <p:grpSpPr>
          <a:xfrm rot="0">
            <a:off x="287329" y="200086"/>
            <a:ext cx="4753342" cy="3269380"/>
            <a:chOff x="0" y="0"/>
            <a:chExt cx="11399414" cy="7840591"/>
          </a:xfrm>
        </p:grpSpPr>
        <p:sp>
          <p:nvSpPr>
            <p:cNvPr name="Freeform 5" id="5"/>
            <p:cNvSpPr/>
            <p:nvPr/>
          </p:nvSpPr>
          <p:spPr>
            <a:xfrm flipH="false" flipV="false" rot="0">
              <a:off x="0" y="0"/>
              <a:ext cx="11399413" cy="7840591"/>
            </a:xfrm>
            <a:custGeom>
              <a:avLst/>
              <a:gdLst/>
              <a:ahLst/>
              <a:cxnLst/>
              <a:rect r="r" b="b" t="t" l="l"/>
              <a:pathLst>
                <a:path h="7840591" w="11399413">
                  <a:moveTo>
                    <a:pt x="0" y="0"/>
                  </a:moveTo>
                  <a:lnTo>
                    <a:pt x="0" y="7840591"/>
                  </a:lnTo>
                  <a:lnTo>
                    <a:pt x="11399413" y="7840591"/>
                  </a:lnTo>
                  <a:lnTo>
                    <a:pt x="11399413" y="0"/>
                  </a:lnTo>
                  <a:lnTo>
                    <a:pt x="0" y="0"/>
                  </a:lnTo>
                  <a:close/>
                  <a:moveTo>
                    <a:pt x="11338454" y="7779631"/>
                  </a:moveTo>
                  <a:lnTo>
                    <a:pt x="59690" y="7779631"/>
                  </a:lnTo>
                  <a:lnTo>
                    <a:pt x="59690" y="59690"/>
                  </a:lnTo>
                  <a:lnTo>
                    <a:pt x="11338454" y="59690"/>
                  </a:lnTo>
                  <a:lnTo>
                    <a:pt x="11338454" y="7779631"/>
                  </a:lnTo>
                  <a:close/>
                </a:path>
              </a:pathLst>
            </a:custGeom>
            <a:solidFill>
              <a:srgbClr val="F7E8D1"/>
            </a:solidFill>
          </p:spPr>
        </p:sp>
      </p:grpSp>
      <p:sp>
        <p:nvSpPr>
          <p:cNvPr name="Freeform 6" id="6"/>
          <p:cNvSpPr/>
          <p:nvPr/>
        </p:nvSpPr>
        <p:spPr>
          <a:xfrm flipH="false" flipV="false" rot="0">
            <a:off x="-917574" y="0"/>
            <a:ext cx="7502892" cy="3780000"/>
          </a:xfrm>
          <a:custGeom>
            <a:avLst/>
            <a:gdLst/>
            <a:ahLst/>
            <a:cxnLst/>
            <a:rect r="r" b="b" t="t" l="l"/>
            <a:pathLst>
              <a:path h="3780000" w="7502892">
                <a:moveTo>
                  <a:pt x="0" y="0"/>
                </a:moveTo>
                <a:lnTo>
                  <a:pt x="7502892" y="0"/>
                </a:lnTo>
                <a:lnTo>
                  <a:pt x="7502892" y="3780000"/>
                </a:lnTo>
                <a:lnTo>
                  <a:pt x="0" y="3780000"/>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49244" r="0" b="-49244"/>
            </a:stretch>
          </a:blipFill>
        </p:spPr>
      </p:sp>
      <p:sp>
        <p:nvSpPr>
          <p:cNvPr name="TextBox 7" id="7"/>
          <p:cNvSpPr txBox="true"/>
          <p:nvPr/>
        </p:nvSpPr>
        <p:spPr>
          <a:xfrm rot="0">
            <a:off x="2182556" y="855218"/>
            <a:ext cx="962888" cy="147262"/>
          </a:xfrm>
          <a:prstGeom prst="rect">
            <a:avLst/>
          </a:prstGeom>
        </p:spPr>
        <p:txBody>
          <a:bodyPr anchor="t" rtlCol="false" tIns="0" lIns="0" bIns="0" rIns="0">
            <a:spAutoFit/>
          </a:bodyPr>
          <a:lstStyle/>
          <a:p>
            <a:pPr algn="ctr">
              <a:lnSpc>
                <a:spcPts val="1247"/>
              </a:lnSpc>
              <a:spcBef>
                <a:spcPct val="0"/>
              </a:spcBef>
            </a:pPr>
            <a:r>
              <a:rPr lang="en-US" sz="890" i="true" spc="133">
                <a:solidFill>
                  <a:srgbClr val="F7E8D1"/>
                </a:solidFill>
                <a:latin typeface="Playfair Display Italics"/>
                <a:ea typeface="Playfair Display Italics"/>
                <a:cs typeface="Playfair Display Italics"/>
                <a:sym typeface="Playfair Display Italics"/>
              </a:rPr>
              <a:t>Тема проекту </a:t>
            </a:r>
          </a:p>
        </p:txBody>
      </p:sp>
      <p:sp>
        <p:nvSpPr>
          <p:cNvPr name="TextBox 8" id="8"/>
          <p:cNvSpPr txBox="true"/>
          <p:nvPr/>
        </p:nvSpPr>
        <p:spPr>
          <a:xfrm rot="0">
            <a:off x="378000" y="1253545"/>
            <a:ext cx="4572000" cy="700841"/>
          </a:xfrm>
          <a:prstGeom prst="rect">
            <a:avLst/>
          </a:prstGeom>
        </p:spPr>
        <p:txBody>
          <a:bodyPr anchor="t" rtlCol="false" tIns="0" lIns="0" bIns="0" rIns="0">
            <a:spAutoFit/>
          </a:bodyPr>
          <a:lstStyle/>
          <a:p>
            <a:pPr algn="ctr">
              <a:lnSpc>
                <a:spcPts val="1178"/>
              </a:lnSpc>
            </a:pPr>
            <a:r>
              <a:rPr lang="en-US" sz="841" spc="126">
                <a:solidFill>
                  <a:srgbClr val="F7E8D1"/>
                </a:solidFill>
                <a:latin typeface="Playfair Display"/>
                <a:ea typeface="Playfair Display"/>
                <a:cs typeface="Playfair Display"/>
                <a:sym typeface="Playfair Display"/>
              </a:rPr>
              <a:t>Інформаційна система: Управління бронюванням номерів у готелі.</a:t>
            </a:r>
          </a:p>
          <a:p>
            <a:pPr algn="ctr">
              <a:lnSpc>
                <a:spcPts val="1178"/>
              </a:lnSpc>
              <a:spcBef>
                <a:spcPct val="0"/>
              </a:spcBef>
            </a:pPr>
            <a:r>
              <a:rPr lang="en-US" sz="841" spc="126">
                <a:solidFill>
                  <a:srgbClr val="F7E8D1"/>
                </a:solidFill>
                <a:latin typeface="Playfair Display"/>
                <a:ea typeface="Playfair Display"/>
                <a:cs typeface="Playfair Display"/>
                <a:sym typeface="Playfair Display"/>
              </a:rPr>
              <a:t>Н</a:t>
            </a:r>
            <a:r>
              <a:rPr lang="en-US" sz="841" spc="126">
                <a:solidFill>
                  <a:srgbClr val="F7E8D1"/>
                </a:solidFill>
                <a:latin typeface="Playfair Display"/>
                <a:ea typeface="Playfair Display"/>
                <a:cs typeface="Playfair Display"/>
                <a:sym typeface="Playfair Display"/>
              </a:rPr>
              <a:t>еобхідно зберігати інформацію про клієнтів, номери готелю, бронювання, заселення та виселення, додаткові послуги . Один клієнт може забронювати кілька номерів, а кожен номер може бути заброньований на різні дати різними клієнтами.</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3333" y="-304221"/>
            <a:ext cx="2904032" cy="4388441"/>
          </a:xfrm>
          <a:custGeom>
            <a:avLst/>
            <a:gdLst/>
            <a:ahLst/>
            <a:cxnLst/>
            <a:rect r="r" b="b" t="t" l="l"/>
            <a:pathLst>
              <a:path h="4388441" w="2904032">
                <a:moveTo>
                  <a:pt x="0" y="0"/>
                </a:moveTo>
                <a:lnTo>
                  <a:pt x="2904031" y="0"/>
                </a:lnTo>
                <a:lnTo>
                  <a:pt x="2904031" y="4388442"/>
                </a:lnTo>
                <a:lnTo>
                  <a:pt x="0" y="4388442"/>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3" id="3"/>
          <p:cNvGrpSpPr/>
          <p:nvPr/>
        </p:nvGrpSpPr>
        <p:grpSpPr>
          <a:xfrm rot="0">
            <a:off x="-2232944" y="0"/>
            <a:ext cx="3773642" cy="3843751"/>
            <a:chOff x="0" y="0"/>
            <a:chExt cx="5031523" cy="5125002"/>
          </a:xfrm>
        </p:grpSpPr>
        <p:pic>
          <p:nvPicPr>
            <p:cNvPr name="Picture 4" id="4"/>
            <p:cNvPicPr>
              <a:picLocks noChangeAspect="true"/>
            </p:cNvPicPr>
            <p:nvPr/>
          </p:nvPicPr>
          <p:blipFill>
            <a:blip r:embed="rId4">
              <a:alphaModFix amt="79000"/>
            </a:blip>
            <a:srcRect l="17935" t="0" r="17935" b="0"/>
            <a:stretch>
              <a:fillRect/>
            </a:stretch>
          </p:blipFill>
          <p:spPr>
            <a:xfrm flipH="false" flipV="false">
              <a:off x="0" y="0"/>
              <a:ext cx="5031523" cy="5125002"/>
            </a:xfrm>
            <a:prstGeom prst="rect">
              <a:avLst/>
            </a:prstGeom>
          </p:spPr>
        </p:pic>
      </p:grpSp>
      <p:grpSp>
        <p:nvGrpSpPr>
          <p:cNvPr name="Group 5" id="5"/>
          <p:cNvGrpSpPr/>
          <p:nvPr/>
        </p:nvGrpSpPr>
        <p:grpSpPr>
          <a:xfrm rot="0">
            <a:off x="1695562" y="-160728"/>
            <a:ext cx="2107589" cy="872230"/>
            <a:chOff x="0" y="0"/>
            <a:chExt cx="2810118" cy="1162974"/>
          </a:xfrm>
        </p:grpSpPr>
        <p:sp>
          <p:nvSpPr>
            <p:cNvPr name="AutoShape 6" id="6"/>
            <p:cNvSpPr/>
            <p:nvPr/>
          </p:nvSpPr>
          <p:spPr>
            <a:xfrm rot="0">
              <a:off x="0" y="1150807"/>
              <a:ext cx="2810118" cy="12167"/>
            </a:xfrm>
            <a:prstGeom prst="rect">
              <a:avLst/>
            </a:prstGeom>
            <a:solidFill>
              <a:srgbClr val="444440"/>
            </a:solidFill>
          </p:spPr>
        </p:sp>
        <p:sp>
          <p:nvSpPr>
            <p:cNvPr name="AutoShape 7" id="7"/>
            <p:cNvSpPr/>
            <p:nvPr/>
          </p:nvSpPr>
          <p:spPr>
            <a:xfrm rot="0">
              <a:off x="0" y="764124"/>
              <a:ext cx="2810118" cy="12167"/>
            </a:xfrm>
            <a:prstGeom prst="rect">
              <a:avLst/>
            </a:prstGeom>
            <a:solidFill>
              <a:srgbClr val="444440"/>
            </a:solidFill>
          </p:spPr>
        </p:sp>
        <p:sp>
          <p:nvSpPr>
            <p:cNvPr name="AutoShape 8" id="8"/>
            <p:cNvSpPr/>
            <p:nvPr/>
          </p:nvSpPr>
          <p:spPr>
            <a:xfrm rot="0">
              <a:off x="0" y="386684"/>
              <a:ext cx="2810118" cy="12167"/>
            </a:xfrm>
            <a:prstGeom prst="rect">
              <a:avLst/>
            </a:prstGeom>
            <a:solidFill>
              <a:srgbClr val="444440"/>
            </a:solidFill>
          </p:spPr>
        </p:sp>
        <p:sp>
          <p:nvSpPr>
            <p:cNvPr name="AutoShape 9" id="9"/>
            <p:cNvSpPr/>
            <p:nvPr/>
          </p:nvSpPr>
          <p:spPr>
            <a:xfrm rot="0">
              <a:off x="0" y="0"/>
              <a:ext cx="2810118" cy="12167"/>
            </a:xfrm>
            <a:prstGeom prst="rect">
              <a:avLst/>
            </a:prstGeom>
            <a:solidFill>
              <a:srgbClr val="444440"/>
            </a:solidFill>
          </p:spPr>
        </p:sp>
      </p:grpSp>
      <p:sp>
        <p:nvSpPr>
          <p:cNvPr name="Freeform 10" id="10"/>
          <p:cNvSpPr/>
          <p:nvPr/>
        </p:nvSpPr>
        <p:spPr>
          <a:xfrm flipH="false" flipV="false" rot="0">
            <a:off x="3850775" y="-1213198"/>
            <a:ext cx="3505544" cy="5297419"/>
          </a:xfrm>
          <a:custGeom>
            <a:avLst/>
            <a:gdLst/>
            <a:ahLst/>
            <a:cxnLst/>
            <a:rect r="r" b="b" t="t" l="l"/>
            <a:pathLst>
              <a:path h="5297419" w="3505544">
                <a:moveTo>
                  <a:pt x="0" y="0"/>
                </a:moveTo>
                <a:lnTo>
                  <a:pt x="3505544" y="0"/>
                </a:lnTo>
                <a:lnTo>
                  <a:pt x="3505544" y="5297419"/>
                </a:lnTo>
                <a:lnTo>
                  <a:pt x="0" y="5297419"/>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11" id="11"/>
          <p:cNvGrpSpPr/>
          <p:nvPr/>
        </p:nvGrpSpPr>
        <p:grpSpPr>
          <a:xfrm rot="0">
            <a:off x="3850775" y="-304221"/>
            <a:ext cx="3136205" cy="4202040"/>
            <a:chOff x="0" y="0"/>
            <a:chExt cx="4181607" cy="5602720"/>
          </a:xfrm>
        </p:grpSpPr>
        <p:pic>
          <p:nvPicPr>
            <p:cNvPr name="Picture 12" id="12"/>
            <p:cNvPicPr>
              <a:picLocks noChangeAspect="true"/>
            </p:cNvPicPr>
            <p:nvPr/>
          </p:nvPicPr>
          <p:blipFill>
            <a:blip r:embed="rId4">
              <a:alphaModFix amt="79000"/>
            </a:blip>
            <a:srcRect l="25623" t="0" r="25623" b="0"/>
            <a:stretch>
              <a:fillRect/>
            </a:stretch>
          </p:blipFill>
          <p:spPr>
            <a:xfrm flipH="false" flipV="false">
              <a:off x="0" y="0"/>
              <a:ext cx="4181607" cy="5602720"/>
            </a:xfrm>
            <a:prstGeom prst="rect">
              <a:avLst/>
            </a:prstGeom>
          </p:spPr>
        </p:pic>
      </p:grpSp>
      <p:sp>
        <p:nvSpPr>
          <p:cNvPr name="Freeform 13" id="13"/>
          <p:cNvSpPr/>
          <p:nvPr/>
        </p:nvSpPr>
        <p:spPr>
          <a:xfrm flipH="false" flipV="false" rot="0">
            <a:off x="538872" y="286746"/>
            <a:ext cx="2003652" cy="2731598"/>
          </a:xfrm>
          <a:custGeom>
            <a:avLst/>
            <a:gdLst/>
            <a:ahLst/>
            <a:cxnLst/>
            <a:rect r="r" b="b" t="t" l="l"/>
            <a:pathLst>
              <a:path h="2731598" w="2003652">
                <a:moveTo>
                  <a:pt x="0" y="0"/>
                </a:moveTo>
                <a:lnTo>
                  <a:pt x="2003653" y="0"/>
                </a:lnTo>
                <a:lnTo>
                  <a:pt x="2003653" y="2731598"/>
                </a:lnTo>
                <a:lnTo>
                  <a:pt x="0" y="2731598"/>
                </a:lnTo>
                <a:lnTo>
                  <a:pt x="0" y="0"/>
                </a:lnTo>
                <a:close/>
              </a:path>
            </a:pathLst>
          </a:custGeom>
          <a:blipFill>
            <a:blip r:embed="rId5"/>
            <a:stretch>
              <a:fillRect l="0" t="0" r="0" b="0"/>
            </a:stretch>
          </a:blipFill>
        </p:spPr>
      </p:sp>
      <p:sp>
        <p:nvSpPr>
          <p:cNvPr name="Freeform 14" id="14"/>
          <p:cNvSpPr/>
          <p:nvPr/>
        </p:nvSpPr>
        <p:spPr>
          <a:xfrm flipH="false" flipV="false" rot="0">
            <a:off x="2542525" y="286746"/>
            <a:ext cx="2083974" cy="2731598"/>
          </a:xfrm>
          <a:custGeom>
            <a:avLst/>
            <a:gdLst/>
            <a:ahLst/>
            <a:cxnLst/>
            <a:rect r="r" b="b" t="t" l="l"/>
            <a:pathLst>
              <a:path h="2731598" w="2083974">
                <a:moveTo>
                  <a:pt x="0" y="0"/>
                </a:moveTo>
                <a:lnTo>
                  <a:pt x="2083974" y="0"/>
                </a:lnTo>
                <a:lnTo>
                  <a:pt x="2083974" y="2731598"/>
                </a:lnTo>
                <a:lnTo>
                  <a:pt x="0" y="2731598"/>
                </a:lnTo>
                <a:lnTo>
                  <a:pt x="0" y="0"/>
                </a:lnTo>
                <a:close/>
              </a:path>
            </a:pathLst>
          </a:custGeom>
          <a:blipFill>
            <a:blip r:embed="rId6"/>
            <a:stretch>
              <a:fillRect l="0" t="0" r="0" b="0"/>
            </a:stretch>
          </a:blipFill>
        </p:spPr>
      </p:sp>
      <p:sp>
        <p:nvSpPr>
          <p:cNvPr name="TextBox 15" id="15"/>
          <p:cNvSpPr txBox="true"/>
          <p:nvPr/>
        </p:nvSpPr>
        <p:spPr>
          <a:xfrm rot="0">
            <a:off x="1730876" y="-19050"/>
            <a:ext cx="1889784" cy="275703"/>
          </a:xfrm>
          <a:prstGeom prst="rect">
            <a:avLst/>
          </a:prstGeom>
        </p:spPr>
        <p:txBody>
          <a:bodyPr anchor="t" rtlCol="false" tIns="0" lIns="0" bIns="0" rIns="0">
            <a:spAutoFit/>
          </a:bodyPr>
          <a:lstStyle/>
          <a:p>
            <a:pPr algn="ctr">
              <a:lnSpc>
                <a:spcPts val="1146"/>
              </a:lnSpc>
              <a:spcBef>
                <a:spcPct val="0"/>
              </a:spcBef>
            </a:pPr>
            <a:r>
              <a:rPr lang="en-US" b="true" sz="819" i="true" spc="122">
                <a:solidFill>
                  <a:srgbClr val="000000"/>
                </a:solidFill>
                <a:latin typeface="Playfair Display Bold Italics"/>
                <a:ea typeface="Playfair Display Bold Italics"/>
                <a:cs typeface="Playfair Display Bold Italics"/>
                <a:sym typeface="Playfair Display Bold Italics"/>
              </a:rPr>
              <a:t>Перша учасниця: Менеджер проекту - Каличак Олена</a:t>
            </a:r>
          </a:p>
        </p:txBody>
      </p:sp>
      <p:sp>
        <p:nvSpPr>
          <p:cNvPr name="Freeform 16" id="16"/>
          <p:cNvSpPr/>
          <p:nvPr/>
        </p:nvSpPr>
        <p:spPr>
          <a:xfrm flipH="false" flipV="false" rot="0">
            <a:off x="-177095" y="2977152"/>
            <a:ext cx="5682190" cy="1107068"/>
          </a:xfrm>
          <a:custGeom>
            <a:avLst/>
            <a:gdLst/>
            <a:ahLst/>
            <a:cxnLst/>
            <a:rect r="r" b="b" t="t" l="l"/>
            <a:pathLst>
              <a:path h="1107068" w="5682190">
                <a:moveTo>
                  <a:pt x="0" y="0"/>
                </a:moveTo>
                <a:lnTo>
                  <a:pt x="5682190" y="0"/>
                </a:lnTo>
                <a:lnTo>
                  <a:pt x="5682190" y="1107069"/>
                </a:lnTo>
                <a:lnTo>
                  <a:pt x="0" y="110706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127339" r="0" b="-285925"/>
            </a:stretch>
          </a:blipFill>
        </p:spPr>
      </p:sp>
      <p:sp>
        <p:nvSpPr>
          <p:cNvPr name="TextBox 17" id="17"/>
          <p:cNvSpPr txBox="true"/>
          <p:nvPr/>
        </p:nvSpPr>
        <p:spPr>
          <a:xfrm rot="0">
            <a:off x="88682" y="3018344"/>
            <a:ext cx="5193987" cy="678015"/>
          </a:xfrm>
          <a:prstGeom prst="rect">
            <a:avLst/>
          </a:prstGeom>
        </p:spPr>
        <p:txBody>
          <a:bodyPr anchor="t" rtlCol="false" tIns="0" lIns="0" bIns="0" rIns="0">
            <a:spAutoFit/>
          </a:bodyPr>
          <a:lstStyle/>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Мої обов’язки як менеджера проекту охоплювали організацію процесів, контроль якості та документацію.Документ містить повний опис функціоналу системи, ролей користувачів, основних модулів, структури бази даних та сценаріїв взаємодії.ТЗ стало основою для постановки задач у Trello та подальшої реалізації.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452" y="-647135"/>
            <a:ext cx="2107589" cy="872230"/>
            <a:chOff x="0" y="0"/>
            <a:chExt cx="2810118" cy="1162974"/>
          </a:xfrm>
        </p:grpSpPr>
        <p:sp>
          <p:nvSpPr>
            <p:cNvPr name="AutoShape 3" id="3"/>
            <p:cNvSpPr/>
            <p:nvPr/>
          </p:nvSpPr>
          <p:spPr>
            <a:xfrm rot="0">
              <a:off x="0" y="1150807"/>
              <a:ext cx="2810118" cy="12167"/>
            </a:xfrm>
            <a:prstGeom prst="rect">
              <a:avLst/>
            </a:prstGeom>
            <a:solidFill>
              <a:srgbClr val="444440"/>
            </a:solidFill>
          </p:spPr>
        </p:sp>
        <p:sp>
          <p:nvSpPr>
            <p:cNvPr name="AutoShape 4" id="4"/>
            <p:cNvSpPr/>
            <p:nvPr/>
          </p:nvSpPr>
          <p:spPr>
            <a:xfrm rot="0">
              <a:off x="0" y="764124"/>
              <a:ext cx="2810118" cy="12167"/>
            </a:xfrm>
            <a:prstGeom prst="rect">
              <a:avLst/>
            </a:prstGeom>
            <a:solidFill>
              <a:srgbClr val="444440"/>
            </a:solidFill>
          </p:spPr>
        </p:sp>
        <p:sp>
          <p:nvSpPr>
            <p:cNvPr name="AutoShape 5" id="5"/>
            <p:cNvSpPr/>
            <p:nvPr/>
          </p:nvSpPr>
          <p:spPr>
            <a:xfrm rot="0">
              <a:off x="0" y="386684"/>
              <a:ext cx="2810118" cy="12167"/>
            </a:xfrm>
            <a:prstGeom prst="rect">
              <a:avLst/>
            </a:prstGeom>
            <a:solidFill>
              <a:srgbClr val="444440"/>
            </a:solidFill>
          </p:spPr>
        </p:sp>
        <p:sp>
          <p:nvSpPr>
            <p:cNvPr name="AutoShape 6" id="6"/>
            <p:cNvSpPr/>
            <p:nvPr/>
          </p:nvSpPr>
          <p:spPr>
            <a:xfrm rot="0">
              <a:off x="0" y="0"/>
              <a:ext cx="2810118" cy="12167"/>
            </a:xfrm>
            <a:prstGeom prst="rect">
              <a:avLst/>
            </a:prstGeom>
            <a:solidFill>
              <a:srgbClr val="444440"/>
            </a:solidFill>
          </p:spPr>
        </p:sp>
      </p:grpSp>
      <p:sp>
        <p:nvSpPr>
          <p:cNvPr name="Freeform 7" id="7"/>
          <p:cNvSpPr/>
          <p:nvPr/>
        </p:nvSpPr>
        <p:spPr>
          <a:xfrm flipH="false" flipV="false" rot="0">
            <a:off x="3341808" y="-550619"/>
            <a:ext cx="3001521" cy="4535763"/>
          </a:xfrm>
          <a:custGeom>
            <a:avLst/>
            <a:gdLst/>
            <a:ahLst/>
            <a:cxnLst/>
            <a:rect r="r" b="b" t="t" l="l"/>
            <a:pathLst>
              <a:path h="4535763" w="3001521">
                <a:moveTo>
                  <a:pt x="0" y="0"/>
                </a:moveTo>
                <a:lnTo>
                  <a:pt x="3001521" y="0"/>
                </a:lnTo>
                <a:lnTo>
                  <a:pt x="3001521" y="4535763"/>
                </a:lnTo>
                <a:lnTo>
                  <a:pt x="0" y="4535763"/>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8" id="8"/>
          <p:cNvGrpSpPr/>
          <p:nvPr/>
        </p:nvGrpSpPr>
        <p:grpSpPr>
          <a:xfrm rot="0">
            <a:off x="3341808" y="-211020"/>
            <a:ext cx="3645173" cy="4202040"/>
            <a:chOff x="0" y="0"/>
            <a:chExt cx="4860230" cy="5602720"/>
          </a:xfrm>
        </p:grpSpPr>
        <p:pic>
          <p:nvPicPr>
            <p:cNvPr name="Picture 9" id="9"/>
            <p:cNvPicPr>
              <a:picLocks noChangeAspect="true"/>
            </p:cNvPicPr>
            <p:nvPr/>
          </p:nvPicPr>
          <p:blipFill>
            <a:blip r:embed="rId4">
              <a:alphaModFix amt="79000"/>
            </a:blip>
            <a:srcRect l="21667" t="0" r="21667" b="0"/>
            <a:stretch>
              <a:fillRect/>
            </a:stretch>
          </p:blipFill>
          <p:spPr>
            <a:xfrm flipH="false" flipV="false">
              <a:off x="0" y="0"/>
              <a:ext cx="4860230" cy="5602720"/>
            </a:xfrm>
            <a:prstGeom prst="rect">
              <a:avLst/>
            </a:prstGeom>
          </p:spPr>
        </p:pic>
      </p:grpSp>
      <p:sp>
        <p:nvSpPr>
          <p:cNvPr name="Freeform 10" id="10"/>
          <p:cNvSpPr/>
          <p:nvPr/>
        </p:nvSpPr>
        <p:spPr>
          <a:xfrm flipH="false" flipV="false" rot="0">
            <a:off x="100452" y="1610291"/>
            <a:ext cx="4036668" cy="2169709"/>
          </a:xfrm>
          <a:custGeom>
            <a:avLst/>
            <a:gdLst/>
            <a:ahLst/>
            <a:cxnLst/>
            <a:rect r="r" b="b" t="t" l="l"/>
            <a:pathLst>
              <a:path h="2169709" w="4036668">
                <a:moveTo>
                  <a:pt x="0" y="0"/>
                </a:moveTo>
                <a:lnTo>
                  <a:pt x="4036669" y="0"/>
                </a:lnTo>
                <a:lnTo>
                  <a:pt x="4036669" y="2169709"/>
                </a:lnTo>
                <a:lnTo>
                  <a:pt x="0" y="2169709"/>
                </a:lnTo>
                <a:lnTo>
                  <a:pt x="0" y="0"/>
                </a:lnTo>
                <a:close/>
              </a:path>
            </a:pathLst>
          </a:custGeom>
          <a:blipFill>
            <a:blip r:embed="rId5"/>
            <a:stretch>
              <a:fillRect l="0" t="0" r="0" b="0"/>
            </a:stretch>
          </a:blipFill>
        </p:spPr>
      </p:sp>
      <p:sp>
        <p:nvSpPr>
          <p:cNvPr name="TextBox 11" id="11"/>
          <p:cNvSpPr txBox="true"/>
          <p:nvPr/>
        </p:nvSpPr>
        <p:spPr>
          <a:xfrm rot="0">
            <a:off x="209354" y="54749"/>
            <a:ext cx="1889784" cy="275703"/>
          </a:xfrm>
          <a:prstGeom prst="rect">
            <a:avLst/>
          </a:prstGeom>
        </p:spPr>
        <p:txBody>
          <a:bodyPr anchor="t" rtlCol="false" tIns="0" lIns="0" bIns="0" rIns="0">
            <a:spAutoFit/>
          </a:bodyPr>
          <a:lstStyle/>
          <a:p>
            <a:pPr algn="ctr">
              <a:lnSpc>
                <a:spcPts val="1146"/>
              </a:lnSpc>
              <a:spcBef>
                <a:spcPct val="0"/>
              </a:spcBef>
            </a:pPr>
            <a:r>
              <a:rPr lang="en-US" b="true" sz="819" i="true" spc="122">
                <a:solidFill>
                  <a:srgbClr val="000000"/>
                </a:solidFill>
                <a:latin typeface="Playfair Display Bold Italics"/>
                <a:ea typeface="Playfair Display Bold Italics"/>
                <a:cs typeface="Playfair Display Bold Italics"/>
                <a:sym typeface="Playfair Display Bold Italics"/>
              </a:rPr>
              <a:t>Перша учасниця: Менеджер проекту - Каличак Олена</a:t>
            </a:r>
          </a:p>
        </p:txBody>
      </p:sp>
      <p:sp>
        <p:nvSpPr>
          <p:cNvPr name="Freeform 12" id="12"/>
          <p:cNvSpPr/>
          <p:nvPr/>
        </p:nvSpPr>
        <p:spPr>
          <a:xfrm flipH="false" flipV="false" rot="0">
            <a:off x="0" y="378000"/>
            <a:ext cx="6256449" cy="1218952"/>
          </a:xfrm>
          <a:custGeom>
            <a:avLst/>
            <a:gdLst/>
            <a:ahLst/>
            <a:cxnLst/>
            <a:rect r="r" b="b" t="t" l="l"/>
            <a:pathLst>
              <a:path h="1218952" w="6256449">
                <a:moveTo>
                  <a:pt x="0" y="0"/>
                </a:moveTo>
                <a:lnTo>
                  <a:pt x="6256449" y="0"/>
                </a:lnTo>
                <a:lnTo>
                  <a:pt x="6256449" y="1218952"/>
                </a:lnTo>
                <a:lnTo>
                  <a:pt x="0" y="1218952"/>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127339" r="0" b="-285925"/>
            </a:stretch>
          </a:blipFill>
        </p:spPr>
      </p:sp>
      <p:sp>
        <p:nvSpPr>
          <p:cNvPr name="TextBox 13" id="13"/>
          <p:cNvSpPr txBox="true"/>
          <p:nvPr/>
        </p:nvSpPr>
        <p:spPr>
          <a:xfrm rot="0">
            <a:off x="67007" y="349425"/>
            <a:ext cx="5467284" cy="1347540"/>
          </a:xfrm>
          <a:prstGeom prst="rect">
            <a:avLst/>
          </a:prstGeom>
        </p:spPr>
        <p:txBody>
          <a:bodyPr anchor="t" rtlCol="false" tIns="0" lIns="0" bIns="0" rIns="0">
            <a:spAutoFit/>
          </a:bodyPr>
          <a:lstStyle/>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Trello-дошка проєкту</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Створена 9 березня 2025 року для організації командної роботи.</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Задачі розподілено за категоріями:</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1) Потрібно зробити — формування ідеї, підготовка дизайну, написання ТЗ</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2) У розробці — активні задачі кожного учасника</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3) Тестується — етап тестування </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4) Виконано — завершені завдання</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Trello дозволило ефективно координувати команду, відстежувати дедлайни та прогрес по проєкту.</a:t>
            </a:r>
          </a:p>
          <a:p>
            <a:pPr algn="l">
              <a:lnSpc>
                <a:spcPts val="110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6411" y="-599588"/>
            <a:ext cx="2107589" cy="872230"/>
            <a:chOff x="0" y="0"/>
            <a:chExt cx="2810118" cy="1162974"/>
          </a:xfrm>
        </p:grpSpPr>
        <p:sp>
          <p:nvSpPr>
            <p:cNvPr name="AutoShape 3" id="3"/>
            <p:cNvSpPr/>
            <p:nvPr/>
          </p:nvSpPr>
          <p:spPr>
            <a:xfrm rot="0">
              <a:off x="0" y="1150807"/>
              <a:ext cx="2810118" cy="12167"/>
            </a:xfrm>
            <a:prstGeom prst="rect">
              <a:avLst/>
            </a:prstGeom>
            <a:solidFill>
              <a:srgbClr val="444440"/>
            </a:solidFill>
          </p:spPr>
        </p:sp>
        <p:sp>
          <p:nvSpPr>
            <p:cNvPr name="AutoShape 4" id="4"/>
            <p:cNvSpPr/>
            <p:nvPr/>
          </p:nvSpPr>
          <p:spPr>
            <a:xfrm rot="0">
              <a:off x="0" y="764124"/>
              <a:ext cx="2810118" cy="12167"/>
            </a:xfrm>
            <a:prstGeom prst="rect">
              <a:avLst/>
            </a:prstGeom>
            <a:solidFill>
              <a:srgbClr val="444440"/>
            </a:solidFill>
          </p:spPr>
        </p:sp>
        <p:sp>
          <p:nvSpPr>
            <p:cNvPr name="AutoShape 5" id="5"/>
            <p:cNvSpPr/>
            <p:nvPr/>
          </p:nvSpPr>
          <p:spPr>
            <a:xfrm rot="0">
              <a:off x="0" y="386684"/>
              <a:ext cx="2810118" cy="12167"/>
            </a:xfrm>
            <a:prstGeom prst="rect">
              <a:avLst/>
            </a:prstGeom>
            <a:solidFill>
              <a:srgbClr val="444440"/>
            </a:solidFill>
          </p:spPr>
        </p:sp>
        <p:sp>
          <p:nvSpPr>
            <p:cNvPr name="AutoShape 6" id="6"/>
            <p:cNvSpPr/>
            <p:nvPr/>
          </p:nvSpPr>
          <p:spPr>
            <a:xfrm rot="0">
              <a:off x="0" y="0"/>
              <a:ext cx="2810118" cy="12167"/>
            </a:xfrm>
            <a:prstGeom prst="rect">
              <a:avLst/>
            </a:prstGeom>
            <a:solidFill>
              <a:srgbClr val="444440"/>
            </a:solidFill>
          </p:spPr>
        </p:sp>
      </p:grpSp>
      <p:sp>
        <p:nvSpPr>
          <p:cNvPr name="Freeform 7" id="7"/>
          <p:cNvSpPr/>
          <p:nvPr/>
        </p:nvSpPr>
        <p:spPr>
          <a:xfrm flipH="false" flipV="false" rot="0">
            <a:off x="3341808" y="-550619"/>
            <a:ext cx="3001521" cy="4535763"/>
          </a:xfrm>
          <a:custGeom>
            <a:avLst/>
            <a:gdLst/>
            <a:ahLst/>
            <a:cxnLst/>
            <a:rect r="r" b="b" t="t" l="l"/>
            <a:pathLst>
              <a:path h="4535763" w="3001521">
                <a:moveTo>
                  <a:pt x="0" y="0"/>
                </a:moveTo>
                <a:lnTo>
                  <a:pt x="3001521" y="0"/>
                </a:lnTo>
                <a:lnTo>
                  <a:pt x="3001521" y="4535763"/>
                </a:lnTo>
                <a:lnTo>
                  <a:pt x="0" y="4535763"/>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8" id="8"/>
          <p:cNvGrpSpPr/>
          <p:nvPr/>
        </p:nvGrpSpPr>
        <p:grpSpPr>
          <a:xfrm rot="0">
            <a:off x="3341808" y="-211020"/>
            <a:ext cx="3645173" cy="4202040"/>
            <a:chOff x="0" y="0"/>
            <a:chExt cx="4860230" cy="5602720"/>
          </a:xfrm>
        </p:grpSpPr>
        <p:pic>
          <p:nvPicPr>
            <p:cNvPr name="Picture 9" id="9"/>
            <p:cNvPicPr>
              <a:picLocks noChangeAspect="true"/>
            </p:cNvPicPr>
            <p:nvPr/>
          </p:nvPicPr>
          <p:blipFill>
            <a:blip r:embed="rId4">
              <a:alphaModFix amt="79000"/>
            </a:blip>
            <a:srcRect l="21667" t="0" r="21667" b="0"/>
            <a:stretch>
              <a:fillRect/>
            </a:stretch>
          </p:blipFill>
          <p:spPr>
            <a:xfrm flipH="false" flipV="false">
              <a:off x="0" y="0"/>
              <a:ext cx="4860230" cy="5602720"/>
            </a:xfrm>
            <a:prstGeom prst="rect">
              <a:avLst/>
            </a:prstGeom>
          </p:spPr>
        </p:pic>
      </p:grpSp>
      <p:sp>
        <p:nvSpPr>
          <p:cNvPr name="Freeform 10" id="10"/>
          <p:cNvSpPr/>
          <p:nvPr/>
        </p:nvSpPr>
        <p:spPr>
          <a:xfrm flipH="false" flipV="false" rot="0">
            <a:off x="2983951" y="452607"/>
            <a:ext cx="7777172" cy="3131557"/>
          </a:xfrm>
          <a:custGeom>
            <a:avLst/>
            <a:gdLst/>
            <a:ahLst/>
            <a:cxnLst/>
            <a:rect r="r" b="b" t="t" l="l"/>
            <a:pathLst>
              <a:path h="3131557" w="7777172">
                <a:moveTo>
                  <a:pt x="0" y="0"/>
                </a:moveTo>
                <a:lnTo>
                  <a:pt x="7777172" y="0"/>
                </a:lnTo>
                <a:lnTo>
                  <a:pt x="7777172" y="3131557"/>
                </a:lnTo>
                <a:lnTo>
                  <a:pt x="0" y="3131557"/>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218969" r="-253062" b="-557856"/>
            </a:stretch>
          </a:blipFill>
        </p:spPr>
      </p:sp>
      <p:sp>
        <p:nvSpPr>
          <p:cNvPr name="Freeform 11" id="11"/>
          <p:cNvSpPr/>
          <p:nvPr/>
        </p:nvSpPr>
        <p:spPr>
          <a:xfrm flipH="false" flipV="false" rot="0">
            <a:off x="34203" y="452607"/>
            <a:ext cx="2992491" cy="3131557"/>
          </a:xfrm>
          <a:custGeom>
            <a:avLst/>
            <a:gdLst/>
            <a:ahLst/>
            <a:cxnLst/>
            <a:rect r="r" b="b" t="t" l="l"/>
            <a:pathLst>
              <a:path h="3131557" w="2992491">
                <a:moveTo>
                  <a:pt x="0" y="0"/>
                </a:moveTo>
                <a:lnTo>
                  <a:pt x="2992491" y="0"/>
                </a:lnTo>
                <a:lnTo>
                  <a:pt x="2992491" y="3131557"/>
                </a:lnTo>
                <a:lnTo>
                  <a:pt x="0" y="3131557"/>
                </a:lnTo>
                <a:lnTo>
                  <a:pt x="0" y="0"/>
                </a:lnTo>
                <a:close/>
              </a:path>
            </a:pathLst>
          </a:custGeom>
          <a:blipFill>
            <a:blip r:embed="rId5"/>
            <a:stretch>
              <a:fillRect l="0" t="0" r="0" b="0"/>
            </a:stretch>
          </a:blipFill>
          <a:ln w="9525" cap="sq">
            <a:solidFill>
              <a:srgbClr val="000000"/>
            </a:solidFill>
            <a:prstDash val="solid"/>
            <a:miter/>
          </a:ln>
        </p:spPr>
      </p:sp>
      <p:sp>
        <p:nvSpPr>
          <p:cNvPr name="TextBox 12" id="12"/>
          <p:cNvSpPr txBox="true"/>
          <p:nvPr/>
        </p:nvSpPr>
        <p:spPr>
          <a:xfrm rot="0">
            <a:off x="665313" y="102297"/>
            <a:ext cx="1889784" cy="275703"/>
          </a:xfrm>
          <a:prstGeom prst="rect">
            <a:avLst/>
          </a:prstGeom>
        </p:spPr>
        <p:txBody>
          <a:bodyPr anchor="t" rtlCol="false" tIns="0" lIns="0" bIns="0" rIns="0">
            <a:spAutoFit/>
          </a:bodyPr>
          <a:lstStyle/>
          <a:p>
            <a:pPr algn="ctr">
              <a:lnSpc>
                <a:spcPts val="1146"/>
              </a:lnSpc>
              <a:spcBef>
                <a:spcPct val="0"/>
              </a:spcBef>
            </a:pPr>
            <a:r>
              <a:rPr lang="en-US" b="true" sz="819" i="true" spc="122">
                <a:solidFill>
                  <a:srgbClr val="000000"/>
                </a:solidFill>
                <a:latin typeface="Playfair Display Bold Italics"/>
                <a:ea typeface="Playfair Display Bold Italics"/>
                <a:cs typeface="Playfair Display Bold Italics"/>
                <a:sym typeface="Playfair Display Bold Italics"/>
              </a:rPr>
              <a:t>Перша учасниця: Менеджер проекту - Каличак Олена</a:t>
            </a:r>
          </a:p>
        </p:txBody>
      </p:sp>
      <p:sp>
        <p:nvSpPr>
          <p:cNvPr name="TextBox 13" id="13"/>
          <p:cNvSpPr txBox="true"/>
          <p:nvPr/>
        </p:nvSpPr>
        <p:spPr>
          <a:xfrm rot="0">
            <a:off x="3026694" y="727755"/>
            <a:ext cx="2333548" cy="2552686"/>
          </a:xfrm>
          <a:prstGeom prst="rect">
            <a:avLst/>
          </a:prstGeom>
        </p:spPr>
        <p:txBody>
          <a:bodyPr anchor="t" rtlCol="false" tIns="0" lIns="0" bIns="0" rIns="0">
            <a:spAutoFit/>
          </a:bodyPr>
          <a:lstStyle/>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Документація та контроль виконання етапів</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Протягом усього проєкту</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менеджером була сформована</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деталізована хронологія виконаних</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завдань кожного учасника:</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 Фіксація ключових дат розробки</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 Контроль прогресу backend та</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frontend частин</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 Проміжні та фінальні перевірки</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відповідності до ТЗ</a:t>
            </a:r>
          </a:p>
          <a:p>
            <a:pPr algn="l">
              <a:lnSpc>
                <a:spcPts val="1107"/>
              </a:lnSpc>
              <a:spcBef>
                <a:spcPct val="0"/>
              </a:spcBef>
            </a:pPr>
            <a:r>
              <a:rPr lang="en-US" b="true" sz="790" spc="118">
                <a:solidFill>
                  <a:srgbClr val="F7E8D1"/>
                </a:solidFill>
                <a:latin typeface="Playfair Display Bold"/>
                <a:ea typeface="Playfair Display Bold"/>
                <a:cs typeface="Playfair Display Bold"/>
                <a:sym typeface="Playfair Display Bold"/>
              </a:rPr>
              <a:t> Ця документація дозволила тримати весь процес у структурованому вигляді, швидко орієнтуватися в динаміці реалізації та підготувати якісну підсумкову презентацію.</a:t>
            </a:r>
          </a:p>
          <a:p>
            <a:pPr algn="l">
              <a:lnSpc>
                <a:spcPts val="1107"/>
              </a:lnSpc>
              <a:spcBef>
                <a:spcPct val="0"/>
              </a:spcBef>
            </a:pPr>
          </a:p>
          <a:p>
            <a:pPr algn="l">
              <a:lnSpc>
                <a:spcPts val="110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2916" y="-696622"/>
            <a:ext cx="3046290" cy="4603415"/>
          </a:xfrm>
          <a:custGeom>
            <a:avLst/>
            <a:gdLst/>
            <a:ahLst/>
            <a:cxnLst/>
            <a:rect r="r" b="b" t="t" l="l"/>
            <a:pathLst>
              <a:path h="4603415" w="3046290">
                <a:moveTo>
                  <a:pt x="0" y="0"/>
                </a:moveTo>
                <a:lnTo>
                  <a:pt x="3046290" y="0"/>
                </a:lnTo>
                <a:lnTo>
                  <a:pt x="3046290" y="4603415"/>
                </a:lnTo>
                <a:lnTo>
                  <a:pt x="0" y="4603415"/>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3" id="3"/>
          <p:cNvGrpSpPr/>
          <p:nvPr/>
        </p:nvGrpSpPr>
        <p:grpSpPr>
          <a:xfrm rot="0">
            <a:off x="-1742832" y="0"/>
            <a:ext cx="3136205" cy="3854945"/>
            <a:chOff x="0" y="0"/>
            <a:chExt cx="4181607" cy="5139927"/>
          </a:xfrm>
        </p:grpSpPr>
        <p:pic>
          <p:nvPicPr>
            <p:cNvPr name="Picture 4" id="4"/>
            <p:cNvPicPr>
              <a:picLocks noChangeAspect="true"/>
            </p:cNvPicPr>
            <p:nvPr/>
          </p:nvPicPr>
          <p:blipFill>
            <a:blip r:embed="rId4">
              <a:alphaModFix amt="79000"/>
            </a:blip>
            <a:srcRect l="23428" t="0" r="23428" b="0"/>
            <a:stretch>
              <a:fillRect/>
            </a:stretch>
          </p:blipFill>
          <p:spPr>
            <a:xfrm flipH="false" flipV="false">
              <a:off x="0" y="0"/>
              <a:ext cx="4181607" cy="5139927"/>
            </a:xfrm>
            <a:prstGeom prst="rect">
              <a:avLst/>
            </a:prstGeom>
          </p:spPr>
        </p:pic>
      </p:grpSp>
      <p:grpSp>
        <p:nvGrpSpPr>
          <p:cNvPr name="Group 5" id="5"/>
          <p:cNvGrpSpPr/>
          <p:nvPr/>
        </p:nvGrpSpPr>
        <p:grpSpPr>
          <a:xfrm rot="0">
            <a:off x="1598438" y="-179462"/>
            <a:ext cx="2107589" cy="872230"/>
            <a:chOff x="0" y="0"/>
            <a:chExt cx="2810118" cy="1162974"/>
          </a:xfrm>
        </p:grpSpPr>
        <p:sp>
          <p:nvSpPr>
            <p:cNvPr name="AutoShape 6" id="6"/>
            <p:cNvSpPr/>
            <p:nvPr/>
          </p:nvSpPr>
          <p:spPr>
            <a:xfrm rot="0">
              <a:off x="0" y="1150807"/>
              <a:ext cx="2810118" cy="12167"/>
            </a:xfrm>
            <a:prstGeom prst="rect">
              <a:avLst/>
            </a:prstGeom>
            <a:solidFill>
              <a:srgbClr val="444440"/>
            </a:solidFill>
          </p:spPr>
        </p:sp>
        <p:sp>
          <p:nvSpPr>
            <p:cNvPr name="AutoShape 7" id="7"/>
            <p:cNvSpPr/>
            <p:nvPr/>
          </p:nvSpPr>
          <p:spPr>
            <a:xfrm rot="0">
              <a:off x="0" y="764124"/>
              <a:ext cx="2810118" cy="12167"/>
            </a:xfrm>
            <a:prstGeom prst="rect">
              <a:avLst/>
            </a:prstGeom>
            <a:solidFill>
              <a:srgbClr val="444440"/>
            </a:solidFill>
          </p:spPr>
        </p:sp>
        <p:sp>
          <p:nvSpPr>
            <p:cNvPr name="AutoShape 8" id="8"/>
            <p:cNvSpPr/>
            <p:nvPr/>
          </p:nvSpPr>
          <p:spPr>
            <a:xfrm rot="0">
              <a:off x="0" y="386684"/>
              <a:ext cx="2810118" cy="12167"/>
            </a:xfrm>
            <a:prstGeom prst="rect">
              <a:avLst/>
            </a:prstGeom>
            <a:solidFill>
              <a:srgbClr val="444440"/>
            </a:solidFill>
          </p:spPr>
        </p:sp>
        <p:sp>
          <p:nvSpPr>
            <p:cNvPr name="AutoShape 9" id="9"/>
            <p:cNvSpPr/>
            <p:nvPr/>
          </p:nvSpPr>
          <p:spPr>
            <a:xfrm rot="0">
              <a:off x="0" y="0"/>
              <a:ext cx="2810118" cy="12167"/>
            </a:xfrm>
            <a:prstGeom prst="rect">
              <a:avLst/>
            </a:prstGeom>
            <a:solidFill>
              <a:srgbClr val="444440"/>
            </a:solidFill>
          </p:spPr>
        </p:sp>
      </p:grpSp>
      <p:sp>
        <p:nvSpPr>
          <p:cNvPr name="Freeform 10" id="10"/>
          <p:cNvSpPr/>
          <p:nvPr/>
        </p:nvSpPr>
        <p:spPr>
          <a:xfrm flipH="false" flipV="false" rot="0">
            <a:off x="3958162" y="-1243302"/>
            <a:ext cx="3408053" cy="5150095"/>
          </a:xfrm>
          <a:custGeom>
            <a:avLst/>
            <a:gdLst/>
            <a:ahLst/>
            <a:cxnLst/>
            <a:rect r="r" b="b" t="t" l="l"/>
            <a:pathLst>
              <a:path h="5150095" w="3408053">
                <a:moveTo>
                  <a:pt x="0" y="0"/>
                </a:moveTo>
                <a:lnTo>
                  <a:pt x="3408053" y="0"/>
                </a:lnTo>
                <a:lnTo>
                  <a:pt x="3408053" y="5150095"/>
                </a:lnTo>
                <a:lnTo>
                  <a:pt x="0" y="5150095"/>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11" id="11"/>
          <p:cNvGrpSpPr/>
          <p:nvPr/>
        </p:nvGrpSpPr>
        <p:grpSpPr>
          <a:xfrm rot="0">
            <a:off x="3958162" y="-422040"/>
            <a:ext cx="3136205" cy="4202040"/>
            <a:chOff x="0" y="0"/>
            <a:chExt cx="4181607" cy="5602720"/>
          </a:xfrm>
        </p:grpSpPr>
        <p:pic>
          <p:nvPicPr>
            <p:cNvPr name="Picture 12" id="12"/>
            <p:cNvPicPr>
              <a:picLocks noChangeAspect="true"/>
            </p:cNvPicPr>
            <p:nvPr/>
          </p:nvPicPr>
          <p:blipFill>
            <a:blip r:embed="rId4">
              <a:alphaModFix amt="79000"/>
            </a:blip>
            <a:srcRect l="25623" t="0" r="25623" b="0"/>
            <a:stretch>
              <a:fillRect/>
            </a:stretch>
          </p:blipFill>
          <p:spPr>
            <a:xfrm flipH="false" flipV="false">
              <a:off x="0" y="0"/>
              <a:ext cx="4181607" cy="5602720"/>
            </a:xfrm>
            <a:prstGeom prst="rect">
              <a:avLst/>
            </a:prstGeom>
          </p:spPr>
        </p:pic>
      </p:grpSp>
      <p:sp>
        <p:nvSpPr>
          <p:cNvPr name="TextBox 13" id="13"/>
          <p:cNvSpPr txBox="true"/>
          <p:nvPr/>
        </p:nvSpPr>
        <p:spPr>
          <a:xfrm rot="0">
            <a:off x="1730876" y="237603"/>
            <a:ext cx="1889784" cy="275703"/>
          </a:xfrm>
          <a:prstGeom prst="rect">
            <a:avLst/>
          </a:prstGeom>
        </p:spPr>
        <p:txBody>
          <a:bodyPr anchor="t" rtlCol="false" tIns="0" lIns="0" bIns="0" rIns="0">
            <a:spAutoFit/>
          </a:bodyPr>
          <a:lstStyle/>
          <a:p>
            <a:pPr algn="ctr">
              <a:lnSpc>
                <a:spcPts val="1146"/>
              </a:lnSpc>
              <a:spcBef>
                <a:spcPct val="0"/>
              </a:spcBef>
            </a:pPr>
            <a:r>
              <a:rPr lang="en-US" b="true" sz="819" i="true" spc="122">
                <a:solidFill>
                  <a:srgbClr val="000000"/>
                </a:solidFill>
                <a:latin typeface="Playfair Display Bold Italics"/>
                <a:ea typeface="Playfair Display Bold Italics"/>
                <a:cs typeface="Playfair Display Bold Italics"/>
                <a:sym typeface="Playfair Display Bold Italics"/>
              </a:rPr>
              <a:t>Д</a:t>
            </a:r>
            <a:r>
              <a:rPr lang="en-US" b="true" sz="819" i="true" spc="122">
                <a:solidFill>
                  <a:srgbClr val="000000"/>
                </a:solidFill>
                <a:latin typeface="Playfair Display Bold Italics"/>
                <a:ea typeface="Playfair Display Bold Italics"/>
                <a:cs typeface="Playfair Display Bold Italics"/>
                <a:sym typeface="Playfair Display Bold Italics"/>
              </a:rPr>
              <a:t>ругий учасник: Backend - Слободянюк Денис</a:t>
            </a:r>
          </a:p>
        </p:txBody>
      </p:sp>
      <p:sp>
        <p:nvSpPr>
          <p:cNvPr name="Freeform 14" id="14"/>
          <p:cNvSpPr/>
          <p:nvPr/>
        </p:nvSpPr>
        <p:spPr>
          <a:xfrm flipH="false" flipV="false" rot="0">
            <a:off x="0" y="806247"/>
            <a:ext cx="5395260" cy="1785094"/>
          </a:xfrm>
          <a:custGeom>
            <a:avLst/>
            <a:gdLst/>
            <a:ahLst/>
            <a:cxnLst/>
            <a:rect r="r" b="b" t="t" l="l"/>
            <a:pathLst>
              <a:path h="1785094" w="5395260">
                <a:moveTo>
                  <a:pt x="0" y="0"/>
                </a:moveTo>
                <a:lnTo>
                  <a:pt x="5395260" y="0"/>
                </a:lnTo>
                <a:lnTo>
                  <a:pt x="5395260" y="1785094"/>
                </a:lnTo>
                <a:lnTo>
                  <a:pt x="0" y="1785094"/>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269388" r="-259257" b="-716430"/>
            </a:stretch>
          </a:blipFill>
        </p:spPr>
      </p:sp>
      <p:sp>
        <p:nvSpPr>
          <p:cNvPr name="TextBox 15" id="15"/>
          <p:cNvSpPr txBox="true"/>
          <p:nvPr/>
        </p:nvSpPr>
        <p:spPr>
          <a:xfrm rot="0">
            <a:off x="0" y="884522"/>
            <a:ext cx="5304464" cy="1569865"/>
          </a:xfrm>
          <a:prstGeom prst="rect">
            <a:avLst/>
          </a:prstGeom>
        </p:spPr>
        <p:txBody>
          <a:bodyPr anchor="t" rtlCol="false" tIns="0" lIns="0" bIns="0" rIns="0">
            <a:spAutoFit/>
          </a:bodyPr>
          <a:lstStyle/>
          <a:p>
            <a:pPr algn="ctr">
              <a:lnSpc>
                <a:spcPts val="1146"/>
              </a:lnSpc>
            </a:pPr>
            <a:r>
              <a:rPr lang="en-US" b="true" sz="819" i="true" spc="122">
                <a:solidFill>
                  <a:srgbClr val="F7E8D1"/>
                </a:solidFill>
                <a:latin typeface="Playfair Display Bold Italics"/>
                <a:ea typeface="Playfair Display Bold Italics"/>
                <a:cs typeface="Playfair Display Bold Italics"/>
                <a:sym typeface="Playfair Display Bold Italics"/>
              </a:rPr>
              <a:t>Створені моделі бази даних(ORM):</a:t>
            </a:r>
          </a:p>
          <a:p>
            <a:pPr algn="ctr">
              <a:lnSpc>
                <a:spcPts val="1146"/>
              </a:lnSpc>
            </a:pPr>
            <a:r>
              <a:rPr lang="en-US" b="true" sz="819" i="true" spc="122">
                <a:solidFill>
                  <a:srgbClr val="F7E8D1"/>
                </a:solidFill>
                <a:latin typeface="Playfair Display Bold Italics"/>
                <a:ea typeface="Playfair Display Bold Italics"/>
                <a:cs typeface="Playfair Display Bold Italics"/>
                <a:sym typeface="Playfair Display Bold Italics"/>
              </a:rPr>
              <a:t>1.Booking: Представляє інформацію про бронювання кімнати клієнтом. (хто забронював, яку кімнату, дата заселення, дата виселення, додаткові послуги)</a:t>
            </a:r>
          </a:p>
          <a:p>
            <a:pPr algn="ctr">
              <a:lnSpc>
                <a:spcPts val="1146"/>
              </a:lnSpc>
            </a:pPr>
            <a:r>
              <a:rPr lang="en-US" b="true" sz="819" i="true" spc="122">
                <a:solidFill>
                  <a:srgbClr val="F7E8D1"/>
                </a:solidFill>
                <a:latin typeface="Playfair Display Bold Italics"/>
                <a:ea typeface="Playfair Display Bold Italics"/>
                <a:cs typeface="Playfair Display Bold Italics"/>
                <a:sym typeface="Playfair Display Bold Italics"/>
              </a:rPr>
              <a:t>2.Client: Представляє інформацію про клієнта готелю.(Ім'я, прізвище, номер телефону)</a:t>
            </a:r>
          </a:p>
          <a:p>
            <a:pPr algn="ctr">
              <a:lnSpc>
                <a:spcPts val="1146"/>
              </a:lnSpc>
              <a:spcBef>
                <a:spcPct val="0"/>
              </a:spcBef>
            </a:pPr>
            <a:r>
              <a:rPr lang="en-US" b="true" sz="819" i="true" spc="122">
                <a:solidFill>
                  <a:srgbClr val="F7E8D1"/>
                </a:solidFill>
                <a:latin typeface="Playfair Display Bold Italics"/>
                <a:ea typeface="Playfair Display Bold Italics"/>
                <a:cs typeface="Playfair Display Bold Italics"/>
                <a:sym typeface="Playfair Display Bold Italics"/>
              </a:rPr>
              <a:t>3.Room: Представляє інформацію про кімнату в гот</a:t>
            </a:r>
            <a:r>
              <a:rPr lang="en-US" b="true" sz="819" i="true" spc="122">
                <a:solidFill>
                  <a:srgbClr val="F7E8D1"/>
                </a:solidFill>
                <a:latin typeface="Playfair Display Bold Italics"/>
                <a:ea typeface="Playfair Display Bold Italics"/>
                <a:cs typeface="Playfair Display Bold Italics"/>
                <a:sym typeface="Playfair Display Bold Italics"/>
              </a:rPr>
              <a:t>елі.(номер кімнати, клас кімнати, місткість, ціна, статус)</a:t>
            </a:r>
          </a:p>
          <a:p>
            <a:pPr algn="ctr">
              <a:lnSpc>
                <a:spcPts val="1146"/>
              </a:lnSpc>
              <a:spcBef>
                <a:spcPct val="0"/>
              </a:spcBef>
            </a:pPr>
            <a:r>
              <a:rPr lang="en-US" b="true" sz="819" i="true" spc="122">
                <a:solidFill>
                  <a:srgbClr val="F7E8D1"/>
                </a:solidFill>
                <a:latin typeface="Playfair Display Bold Italics"/>
                <a:ea typeface="Playfair Display Bold Italics"/>
                <a:cs typeface="Playfair Display Bold Italics"/>
                <a:sym typeface="Playfair Display Bold Italics"/>
              </a:rPr>
              <a:t>4.Service: Представляє додаткові послуги, які можуть бути замовлені клієнтами.(унікальна назва, ціна послуги)</a:t>
            </a:r>
          </a:p>
          <a:p>
            <a:pPr algn="ctr">
              <a:lnSpc>
                <a:spcPts val="1146"/>
              </a:lnSpc>
              <a:spcBef>
                <a:spcPct val="0"/>
              </a:spcBef>
            </a:pPr>
            <a:r>
              <a:rPr lang="en-US" b="true" sz="819" i="true" spc="122">
                <a:solidFill>
                  <a:srgbClr val="F7E8D1"/>
                </a:solidFill>
                <a:latin typeface="Playfair Display Bold Italics"/>
                <a:ea typeface="Playfair Display Bold Italics"/>
                <a:cs typeface="Playfair Display Bold Italics"/>
                <a:sym typeface="Playfair Display Bold Italics"/>
              </a:rPr>
              <a:t>5.Users: Представляє інформацію про працівників готелю, які мають доступ до інформаційної системи.(логін, пароль, ПІБ, посада)</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0210" y="-420005"/>
            <a:ext cx="5768420" cy="4200005"/>
            <a:chOff x="0" y="0"/>
            <a:chExt cx="7691226" cy="5600006"/>
          </a:xfrm>
        </p:grpSpPr>
        <p:pic>
          <p:nvPicPr>
            <p:cNvPr name="Picture 3" id="3"/>
            <p:cNvPicPr>
              <a:picLocks noChangeAspect="true"/>
            </p:cNvPicPr>
            <p:nvPr/>
          </p:nvPicPr>
          <p:blipFill>
            <a:blip r:embed="rId2">
              <a:alphaModFix amt="79000"/>
            </a:blip>
            <a:srcRect l="5142" t="0" r="5142" b="0"/>
            <a:stretch>
              <a:fillRect/>
            </a:stretch>
          </p:blipFill>
          <p:spPr>
            <a:xfrm flipH="false" flipV="false">
              <a:off x="0" y="0"/>
              <a:ext cx="7691226" cy="5600006"/>
            </a:xfrm>
            <a:prstGeom prst="rect">
              <a:avLst/>
            </a:prstGeom>
          </p:spPr>
        </p:pic>
      </p:grpSp>
      <p:sp>
        <p:nvSpPr>
          <p:cNvPr name="Freeform 4" id="4"/>
          <p:cNvSpPr/>
          <p:nvPr/>
        </p:nvSpPr>
        <p:spPr>
          <a:xfrm flipH="false" flipV="false" rot="0">
            <a:off x="-173072" y="-62198"/>
            <a:ext cx="5674144" cy="3904397"/>
          </a:xfrm>
          <a:custGeom>
            <a:avLst/>
            <a:gdLst/>
            <a:ahLst/>
            <a:cxnLst/>
            <a:rect r="r" b="b" t="t" l="l"/>
            <a:pathLst>
              <a:path h="3904397" w="5674144">
                <a:moveTo>
                  <a:pt x="0" y="0"/>
                </a:moveTo>
                <a:lnTo>
                  <a:pt x="5674144" y="0"/>
                </a:lnTo>
                <a:lnTo>
                  <a:pt x="5674144" y="3904396"/>
                </a:lnTo>
                <a:lnTo>
                  <a:pt x="0" y="3904396"/>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127001" r="-252241" b="-284900"/>
            </a:stretch>
          </a:blipFill>
        </p:spPr>
      </p:sp>
      <p:grpSp>
        <p:nvGrpSpPr>
          <p:cNvPr name="Group 5" id="5"/>
          <p:cNvGrpSpPr/>
          <p:nvPr/>
        </p:nvGrpSpPr>
        <p:grpSpPr>
          <a:xfrm rot="0">
            <a:off x="89424" y="200086"/>
            <a:ext cx="5182032" cy="3269380"/>
            <a:chOff x="0" y="0"/>
            <a:chExt cx="12427492" cy="7840591"/>
          </a:xfrm>
        </p:grpSpPr>
        <p:sp>
          <p:nvSpPr>
            <p:cNvPr name="Freeform 6" id="6"/>
            <p:cNvSpPr/>
            <p:nvPr/>
          </p:nvSpPr>
          <p:spPr>
            <a:xfrm flipH="false" flipV="false" rot="0">
              <a:off x="0" y="0"/>
              <a:ext cx="12427493" cy="7840591"/>
            </a:xfrm>
            <a:custGeom>
              <a:avLst/>
              <a:gdLst/>
              <a:ahLst/>
              <a:cxnLst/>
              <a:rect r="r" b="b" t="t" l="l"/>
              <a:pathLst>
                <a:path h="7840591" w="12427493">
                  <a:moveTo>
                    <a:pt x="0" y="0"/>
                  </a:moveTo>
                  <a:lnTo>
                    <a:pt x="0" y="7840591"/>
                  </a:lnTo>
                  <a:lnTo>
                    <a:pt x="12427493" y="7840591"/>
                  </a:lnTo>
                  <a:lnTo>
                    <a:pt x="12427493" y="0"/>
                  </a:lnTo>
                  <a:lnTo>
                    <a:pt x="0" y="0"/>
                  </a:lnTo>
                  <a:close/>
                  <a:moveTo>
                    <a:pt x="12366533" y="7779631"/>
                  </a:moveTo>
                  <a:lnTo>
                    <a:pt x="59690" y="7779631"/>
                  </a:lnTo>
                  <a:lnTo>
                    <a:pt x="59690" y="59690"/>
                  </a:lnTo>
                  <a:lnTo>
                    <a:pt x="12366533" y="59690"/>
                  </a:lnTo>
                  <a:lnTo>
                    <a:pt x="12366533" y="7779631"/>
                  </a:lnTo>
                  <a:close/>
                </a:path>
              </a:pathLst>
            </a:custGeom>
            <a:solidFill>
              <a:srgbClr val="F7E8D1"/>
            </a:solidFill>
          </p:spPr>
        </p:sp>
      </p:grpSp>
      <p:sp>
        <p:nvSpPr>
          <p:cNvPr name="TextBox 7" id="7"/>
          <p:cNvSpPr txBox="true"/>
          <p:nvPr/>
        </p:nvSpPr>
        <p:spPr>
          <a:xfrm rot="0">
            <a:off x="200728" y="485110"/>
            <a:ext cx="5011361" cy="2436734"/>
          </a:xfrm>
          <a:prstGeom prst="rect">
            <a:avLst/>
          </a:prstGeom>
        </p:spPr>
        <p:txBody>
          <a:bodyPr anchor="t" rtlCol="false" tIns="0" lIns="0" bIns="0" rIns="0">
            <a:spAutoFit/>
          </a:bodyPr>
          <a:lstStyle/>
          <a:p>
            <a:pPr algn="ctr">
              <a:lnSpc>
                <a:spcPts val="1006"/>
              </a:lnSpc>
              <a:spcBef>
                <a:spcPct val="0"/>
              </a:spcBef>
            </a:pPr>
            <a:r>
              <a:rPr lang="en-US" b="true" sz="719" i="true" spc="107">
                <a:solidFill>
                  <a:srgbClr val="F7E8D1"/>
                </a:solidFill>
                <a:latin typeface="Playfair Display Bold Italics"/>
                <a:ea typeface="Playfair Display Bold Italics"/>
                <a:cs typeface="Playfair Display Bold Italics"/>
                <a:sym typeface="Playfair Display Bold Italics"/>
              </a:rPr>
              <a:t>Було реалізовано наступний основний функціонал:</a:t>
            </a:r>
          </a:p>
          <a:p>
            <a:pPr algn="just">
              <a:lnSpc>
                <a:spcPts val="1006"/>
              </a:lnSpc>
              <a:spcBef>
                <a:spcPct val="0"/>
              </a:spcBef>
            </a:pP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Керування клієнтами: Додавання, перегляд списку клієнтів.</a:t>
            </a: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Керування кімнатами: Перегляд списку доступних та заброньованих кімнат.</a:t>
            </a: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Бронювання кімнат: Створення бронювань з вибором клієнта, кімнати, дат заселення/виселення та додаткових послуг. Автоматичний розрахунок вартості та кількості днів.</a:t>
            </a: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Динамічне оновлення доступних кімнат: Фільтрація доступних кімнат на основі обраних дат через AJAX-запити.</a:t>
            </a: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Зміна статусу кімнат: Автоматична зміна статусу кімнати на "зайнята" при створенні бронювання. Ручна зміна статусу минулих бронювань на "доступна" за допомогою окремої кнопки.</a:t>
            </a: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Аутентифікація користувачів: Захист певних сторінок вимогою авторизації.</a:t>
            </a: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Вихід з облікового запису: Функціонал для виходу користувача із системи.</a:t>
            </a: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Адміністративний інтерфейс Django: Використання вбудованої панелі адміністратора Django для керування моделями (клієнти, кімнати, бронювання, послуги).</a:t>
            </a: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Валідація даних форм: Перевірка введених користувачем даних при створенні клієнтів та бронювань.</a:t>
            </a:r>
          </a:p>
          <a:p>
            <a:pPr algn="just">
              <a:lnSpc>
                <a:spcPts val="1006"/>
              </a:lnSpc>
              <a:spcBef>
                <a:spcPct val="0"/>
              </a:spcBef>
            </a:pPr>
            <a:r>
              <a:rPr lang="en-US" b="true" sz="719" spc="107">
                <a:solidFill>
                  <a:srgbClr val="F7E8D1"/>
                </a:solidFill>
                <a:latin typeface="Playfair Display Bold"/>
                <a:ea typeface="Playfair Display Bold"/>
                <a:cs typeface="Playfair Display Bold"/>
                <a:sym typeface="Playfair Display Bold"/>
              </a:rPr>
              <a:t>Відображення інформації: Відображення списку клієнтів, вільних та зайнятих кімнат з детальною інформацією.</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03488"/>
            <a:ext cx="5383658" cy="8135540"/>
          </a:xfrm>
          <a:custGeom>
            <a:avLst/>
            <a:gdLst/>
            <a:ahLst/>
            <a:cxnLst/>
            <a:rect r="r" b="b" t="t" l="l"/>
            <a:pathLst>
              <a:path h="8135540" w="5383658">
                <a:moveTo>
                  <a:pt x="0" y="0"/>
                </a:moveTo>
                <a:lnTo>
                  <a:pt x="5383658" y="0"/>
                </a:lnTo>
                <a:lnTo>
                  <a:pt x="5383658" y="8135540"/>
                </a:lnTo>
                <a:lnTo>
                  <a:pt x="0" y="8135540"/>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3" id="3"/>
          <p:cNvGrpSpPr/>
          <p:nvPr/>
        </p:nvGrpSpPr>
        <p:grpSpPr>
          <a:xfrm rot="0">
            <a:off x="0" y="603488"/>
            <a:ext cx="5768420" cy="4200005"/>
            <a:chOff x="0" y="0"/>
            <a:chExt cx="7691226" cy="5600006"/>
          </a:xfrm>
        </p:grpSpPr>
        <p:pic>
          <p:nvPicPr>
            <p:cNvPr name="Picture 4" id="4"/>
            <p:cNvPicPr>
              <a:picLocks noChangeAspect="true"/>
            </p:cNvPicPr>
            <p:nvPr/>
          </p:nvPicPr>
          <p:blipFill>
            <a:blip r:embed="rId4">
              <a:alphaModFix amt="79000"/>
            </a:blip>
            <a:srcRect l="5142" t="0" r="5142" b="0"/>
            <a:stretch>
              <a:fillRect/>
            </a:stretch>
          </p:blipFill>
          <p:spPr>
            <a:xfrm flipH="false" flipV="false">
              <a:off x="0" y="0"/>
              <a:ext cx="7691226" cy="5600006"/>
            </a:xfrm>
            <a:prstGeom prst="rect">
              <a:avLst/>
            </a:prstGeom>
          </p:spPr>
        </p:pic>
      </p:grpSp>
      <p:sp>
        <p:nvSpPr>
          <p:cNvPr name="Freeform 5" id="5"/>
          <p:cNvSpPr/>
          <p:nvPr/>
        </p:nvSpPr>
        <p:spPr>
          <a:xfrm flipH="false" flipV="false" rot="0">
            <a:off x="-464039" y="603488"/>
            <a:ext cx="7502892" cy="3780000"/>
          </a:xfrm>
          <a:custGeom>
            <a:avLst/>
            <a:gdLst/>
            <a:ahLst/>
            <a:cxnLst/>
            <a:rect r="r" b="b" t="t" l="l"/>
            <a:pathLst>
              <a:path h="3780000" w="7502892">
                <a:moveTo>
                  <a:pt x="0" y="0"/>
                </a:moveTo>
                <a:lnTo>
                  <a:pt x="7502891" y="0"/>
                </a:lnTo>
                <a:lnTo>
                  <a:pt x="7502891" y="3780000"/>
                </a:lnTo>
                <a:lnTo>
                  <a:pt x="0" y="3780000"/>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49244" r="0" b="-49244"/>
            </a:stretch>
          </a:blipFill>
        </p:spPr>
      </p:sp>
      <p:grpSp>
        <p:nvGrpSpPr>
          <p:cNvPr name="Group 6" id="6"/>
          <p:cNvGrpSpPr/>
          <p:nvPr/>
        </p:nvGrpSpPr>
        <p:grpSpPr>
          <a:xfrm rot="0">
            <a:off x="1638035" y="-191893"/>
            <a:ext cx="2107589" cy="872230"/>
            <a:chOff x="0" y="0"/>
            <a:chExt cx="2810118" cy="1162974"/>
          </a:xfrm>
        </p:grpSpPr>
        <p:sp>
          <p:nvSpPr>
            <p:cNvPr name="AutoShape 7" id="7"/>
            <p:cNvSpPr/>
            <p:nvPr/>
          </p:nvSpPr>
          <p:spPr>
            <a:xfrm rot="0">
              <a:off x="0" y="1150807"/>
              <a:ext cx="2810118" cy="12167"/>
            </a:xfrm>
            <a:prstGeom prst="rect">
              <a:avLst/>
            </a:prstGeom>
            <a:solidFill>
              <a:srgbClr val="444440"/>
            </a:solidFill>
          </p:spPr>
        </p:sp>
        <p:sp>
          <p:nvSpPr>
            <p:cNvPr name="AutoShape 8" id="8"/>
            <p:cNvSpPr/>
            <p:nvPr/>
          </p:nvSpPr>
          <p:spPr>
            <a:xfrm rot="0">
              <a:off x="0" y="764124"/>
              <a:ext cx="2810118" cy="12167"/>
            </a:xfrm>
            <a:prstGeom prst="rect">
              <a:avLst/>
            </a:prstGeom>
            <a:solidFill>
              <a:srgbClr val="444440"/>
            </a:solidFill>
          </p:spPr>
        </p:sp>
        <p:sp>
          <p:nvSpPr>
            <p:cNvPr name="AutoShape 9" id="9"/>
            <p:cNvSpPr/>
            <p:nvPr/>
          </p:nvSpPr>
          <p:spPr>
            <a:xfrm rot="0">
              <a:off x="0" y="386684"/>
              <a:ext cx="2810118" cy="12167"/>
            </a:xfrm>
            <a:prstGeom prst="rect">
              <a:avLst/>
            </a:prstGeom>
            <a:solidFill>
              <a:srgbClr val="444440"/>
            </a:solidFill>
          </p:spPr>
        </p:sp>
        <p:sp>
          <p:nvSpPr>
            <p:cNvPr name="AutoShape 10" id="10"/>
            <p:cNvSpPr/>
            <p:nvPr/>
          </p:nvSpPr>
          <p:spPr>
            <a:xfrm rot="0">
              <a:off x="0" y="0"/>
              <a:ext cx="2810118" cy="12167"/>
            </a:xfrm>
            <a:prstGeom prst="rect">
              <a:avLst/>
            </a:prstGeom>
            <a:solidFill>
              <a:srgbClr val="444440"/>
            </a:solidFill>
          </p:spPr>
        </p:sp>
      </p:grpSp>
      <p:sp>
        <p:nvSpPr>
          <p:cNvPr name="TextBox 11" id="11"/>
          <p:cNvSpPr txBox="true"/>
          <p:nvPr/>
        </p:nvSpPr>
        <p:spPr>
          <a:xfrm rot="0">
            <a:off x="1770473" y="225172"/>
            <a:ext cx="1889784" cy="275703"/>
          </a:xfrm>
          <a:prstGeom prst="rect">
            <a:avLst/>
          </a:prstGeom>
        </p:spPr>
        <p:txBody>
          <a:bodyPr anchor="t" rtlCol="false" tIns="0" lIns="0" bIns="0" rIns="0">
            <a:spAutoFit/>
          </a:bodyPr>
          <a:lstStyle/>
          <a:p>
            <a:pPr algn="ctr">
              <a:lnSpc>
                <a:spcPts val="1146"/>
              </a:lnSpc>
              <a:spcBef>
                <a:spcPct val="0"/>
              </a:spcBef>
            </a:pPr>
            <a:r>
              <a:rPr lang="en-US" b="true" sz="819" i="true" spc="122">
                <a:solidFill>
                  <a:srgbClr val="000000"/>
                </a:solidFill>
                <a:latin typeface="Playfair Display Bold Italics"/>
                <a:ea typeface="Playfair Display Bold Italics"/>
                <a:cs typeface="Playfair Display Bold Italics"/>
                <a:sym typeface="Playfair Display Bold Italics"/>
              </a:rPr>
              <a:t>Д</a:t>
            </a:r>
            <a:r>
              <a:rPr lang="en-US" b="true" sz="819" i="true" spc="122">
                <a:solidFill>
                  <a:srgbClr val="000000"/>
                </a:solidFill>
                <a:latin typeface="Playfair Display Bold Italics"/>
                <a:ea typeface="Playfair Display Bold Italics"/>
                <a:cs typeface="Playfair Display Bold Italics"/>
                <a:sym typeface="Playfair Display Bold Italics"/>
              </a:rPr>
              <a:t>ругий учасник: Backend - Слободянюк Денис</a:t>
            </a:r>
          </a:p>
        </p:txBody>
      </p:sp>
      <p:sp>
        <p:nvSpPr>
          <p:cNvPr name="TextBox 12" id="12"/>
          <p:cNvSpPr txBox="true"/>
          <p:nvPr/>
        </p:nvSpPr>
        <p:spPr>
          <a:xfrm rot="0">
            <a:off x="109528" y="1090797"/>
            <a:ext cx="5011361" cy="1218757"/>
          </a:xfrm>
          <a:prstGeom prst="rect">
            <a:avLst/>
          </a:prstGeom>
        </p:spPr>
        <p:txBody>
          <a:bodyPr anchor="t" rtlCol="false" tIns="0" lIns="0" bIns="0" rIns="0">
            <a:spAutoFit/>
          </a:bodyPr>
          <a:lstStyle/>
          <a:p>
            <a:pPr algn="ctr">
              <a:lnSpc>
                <a:spcPts val="1006"/>
              </a:lnSpc>
              <a:spcBef>
                <a:spcPct val="0"/>
              </a:spcBef>
            </a:pPr>
            <a:r>
              <a:rPr lang="en-US" b="true" sz="719" i="true" spc="107">
                <a:solidFill>
                  <a:srgbClr val="F7E8D1"/>
                </a:solidFill>
                <a:latin typeface="Playfair Display Bold Italics"/>
                <a:ea typeface="Playfair Display Bold Italics"/>
                <a:cs typeface="Playfair Display Bold Italics"/>
                <a:sym typeface="Playfair Display Bold Italics"/>
              </a:rPr>
              <a:t>Ф</a:t>
            </a:r>
            <a:r>
              <a:rPr lang="en-US" b="true" sz="719" i="true" spc="107">
                <a:solidFill>
                  <a:srgbClr val="F7E8D1"/>
                </a:solidFill>
                <a:latin typeface="Playfair Display Bold Italics"/>
                <a:ea typeface="Playfair Display Bold Italics"/>
                <a:cs typeface="Playfair Display Bold Italics"/>
                <a:sym typeface="Playfair Display Bold Italics"/>
              </a:rPr>
              <a:t>ункціонал управління бронюванням у цьому бекенді заб</a:t>
            </a:r>
            <a:r>
              <a:rPr lang="en-US" b="true" sz="719" i="true" spc="107">
                <a:solidFill>
                  <a:srgbClr val="F7E8D1"/>
                </a:solidFill>
                <a:latin typeface="Playfair Display Bold Italics"/>
                <a:ea typeface="Playfair Display Bold Italics"/>
                <a:cs typeface="Playfair Display Bold Italics"/>
                <a:sym typeface="Playfair Display Bold Italics"/>
              </a:rPr>
              <a:t>езпечує повний цикл взаємодії з процесом резервування номерів клієнтами.</a:t>
            </a:r>
          </a:p>
          <a:p>
            <a:pPr algn="just">
              <a:lnSpc>
                <a:spcPts val="1006"/>
              </a:lnSpc>
              <a:spcBef>
                <a:spcPct val="0"/>
              </a:spcBef>
            </a:pPr>
            <a:r>
              <a:rPr lang="en-US" b="true" sz="719" i="true" spc="107">
                <a:solidFill>
                  <a:srgbClr val="F7E8D1"/>
                </a:solidFill>
                <a:latin typeface="Playfair Display Bold Italics"/>
                <a:ea typeface="Playfair Display Bold Italics"/>
                <a:cs typeface="Playfair Display Bold Italics"/>
                <a:sym typeface="Playfair Display Bold Italics"/>
              </a:rPr>
              <a:t>1. Створення бронювання: Інтерфейс для створення, Вибір клієнта, Вибір кімнати, Вибір дат, Вибір додаткових послуг, Автоматичний розрахунок вартості.</a:t>
            </a:r>
          </a:p>
          <a:p>
            <a:pPr algn="just">
              <a:lnSpc>
                <a:spcPts val="1006"/>
              </a:lnSpc>
              <a:spcBef>
                <a:spcPct val="0"/>
              </a:spcBef>
            </a:pPr>
            <a:r>
              <a:rPr lang="en-US" b="true" sz="719" i="true" spc="107">
                <a:solidFill>
                  <a:srgbClr val="F7E8D1"/>
                </a:solidFill>
                <a:latin typeface="Playfair Display Bold Italics"/>
                <a:ea typeface="Playfair Display Bold Italics"/>
                <a:cs typeface="Playfair Display Bold Italics"/>
                <a:sym typeface="Playfair Display Bold Italics"/>
              </a:rPr>
              <a:t>2. Перегляд інформації про бронювання: Список зайнятих кімнат(Надається сторінка, де можна переглянути список всіх кімнат, які на даний момент або в майбутньому є заброньованими)</a:t>
            </a:r>
          </a:p>
          <a:p>
            <a:pPr algn="just">
              <a:lnSpc>
                <a:spcPts val="1006"/>
              </a:lnSpc>
              <a:spcBef>
                <a:spcPct val="0"/>
              </a:spcBef>
            </a:pPr>
            <a:r>
              <a:rPr lang="en-US" b="true" sz="719" i="true" spc="107">
                <a:solidFill>
                  <a:srgbClr val="F7E8D1"/>
                </a:solidFill>
                <a:latin typeface="Playfair Display Bold Italics"/>
                <a:ea typeface="Playfair Display Bold Italics"/>
                <a:cs typeface="Playfair Display Bold Italics"/>
                <a:sym typeface="Playfair Display Bold Italics"/>
              </a:rPr>
              <a:t>3. Валідація бронювання: Перевірка доступності кімнати(При створенні бронювання  відбувається перевірка, чи не заброньована вже обрана кімната на вказаний період часу. Система запобігає створенню подвійних бронювань.)</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2916" y="-696622"/>
            <a:ext cx="3046290" cy="4603415"/>
          </a:xfrm>
          <a:custGeom>
            <a:avLst/>
            <a:gdLst/>
            <a:ahLst/>
            <a:cxnLst/>
            <a:rect r="r" b="b" t="t" l="l"/>
            <a:pathLst>
              <a:path h="4603415" w="3046290">
                <a:moveTo>
                  <a:pt x="0" y="0"/>
                </a:moveTo>
                <a:lnTo>
                  <a:pt x="3046290" y="0"/>
                </a:lnTo>
                <a:lnTo>
                  <a:pt x="3046290" y="4603415"/>
                </a:lnTo>
                <a:lnTo>
                  <a:pt x="0" y="4603415"/>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3" id="3"/>
          <p:cNvGrpSpPr/>
          <p:nvPr/>
        </p:nvGrpSpPr>
        <p:grpSpPr>
          <a:xfrm rot="0">
            <a:off x="-1742832" y="-74945"/>
            <a:ext cx="3136205" cy="3854945"/>
            <a:chOff x="0" y="0"/>
            <a:chExt cx="4181607" cy="5139927"/>
          </a:xfrm>
        </p:grpSpPr>
        <p:pic>
          <p:nvPicPr>
            <p:cNvPr name="Picture 4" id="4"/>
            <p:cNvPicPr>
              <a:picLocks noChangeAspect="true"/>
            </p:cNvPicPr>
            <p:nvPr/>
          </p:nvPicPr>
          <p:blipFill>
            <a:blip r:embed="rId4">
              <a:alphaModFix amt="79000"/>
            </a:blip>
            <a:srcRect l="23428" t="0" r="23428" b="0"/>
            <a:stretch>
              <a:fillRect/>
            </a:stretch>
          </p:blipFill>
          <p:spPr>
            <a:xfrm flipH="false" flipV="false">
              <a:off x="0" y="0"/>
              <a:ext cx="4181607" cy="5139927"/>
            </a:xfrm>
            <a:prstGeom prst="rect">
              <a:avLst/>
            </a:prstGeom>
          </p:spPr>
        </p:pic>
      </p:grpSp>
      <p:grpSp>
        <p:nvGrpSpPr>
          <p:cNvPr name="Group 5" id="5"/>
          <p:cNvGrpSpPr/>
          <p:nvPr/>
        </p:nvGrpSpPr>
        <p:grpSpPr>
          <a:xfrm rot="0">
            <a:off x="1610206" y="-729829"/>
            <a:ext cx="2107589" cy="872230"/>
            <a:chOff x="0" y="0"/>
            <a:chExt cx="2810118" cy="1162974"/>
          </a:xfrm>
        </p:grpSpPr>
        <p:sp>
          <p:nvSpPr>
            <p:cNvPr name="AutoShape 6" id="6"/>
            <p:cNvSpPr/>
            <p:nvPr/>
          </p:nvSpPr>
          <p:spPr>
            <a:xfrm rot="0">
              <a:off x="0" y="1150807"/>
              <a:ext cx="2810118" cy="12167"/>
            </a:xfrm>
            <a:prstGeom prst="rect">
              <a:avLst/>
            </a:prstGeom>
            <a:solidFill>
              <a:srgbClr val="444440"/>
            </a:solidFill>
          </p:spPr>
        </p:sp>
        <p:sp>
          <p:nvSpPr>
            <p:cNvPr name="AutoShape 7" id="7"/>
            <p:cNvSpPr/>
            <p:nvPr/>
          </p:nvSpPr>
          <p:spPr>
            <a:xfrm rot="0">
              <a:off x="0" y="764124"/>
              <a:ext cx="2810118" cy="12167"/>
            </a:xfrm>
            <a:prstGeom prst="rect">
              <a:avLst/>
            </a:prstGeom>
            <a:solidFill>
              <a:srgbClr val="444440"/>
            </a:solidFill>
          </p:spPr>
        </p:sp>
        <p:sp>
          <p:nvSpPr>
            <p:cNvPr name="AutoShape 8" id="8"/>
            <p:cNvSpPr/>
            <p:nvPr/>
          </p:nvSpPr>
          <p:spPr>
            <a:xfrm rot="0">
              <a:off x="0" y="386684"/>
              <a:ext cx="2810118" cy="12167"/>
            </a:xfrm>
            <a:prstGeom prst="rect">
              <a:avLst/>
            </a:prstGeom>
            <a:solidFill>
              <a:srgbClr val="444440"/>
            </a:solidFill>
          </p:spPr>
        </p:sp>
        <p:sp>
          <p:nvSpPr>
            <p:cNvPr name="AutoShape 9" id="9"/>
            <p:cNvSpPr/>
            <p:nvPr/>
          </p:nvSpPr>
          <p:spPr>
            <a:xfrm rot="0">
              <a:off x="0" y="0"/>
              <a:ext cx="2810118" cy="12167"/>
            </a:xfrm>
            <a:prstGeom prst="rect">
              <a:avLst/>
            </a:prstGeom>
            <a:solidFill>
              <a:srgbClr val="444440"/>
            </a:solidFill>
          </p:spPr>
        </p:sp>
      </p:grpSp>
      <p:sp>
        <p:nvSpPr>
          <p:cNvPr name="Freeform 10" id="10"/>
          <p:cNvSpPr/>
          <p:nvPr/>
        </p:nvSpPr>
        <p:spPr>
          <a:xfrm flipH="false" flipV="false" rot="0">
            <a:off x="3958162" y="-1243302"/>
            <a:ext cx="3408053" cy="5150095"/>
          </a:xfrm>
          <a:custGeom>
            <a:avLst/>
            <a:gdLst/>
            <a:ahLst/>
            <a:cxnLst/>
            <a:rect r="r" b="b" t="t" l="l"/>
            <a:pathLst>
              <a:path h="5150095" w="3408053">
                <a:moveTo>
                  <a:pt x="0" y="0"/>
                </a:moveTo>
                <a:lnTo>
                  <a:pt x="3408053" y="0"/>
                </a:lnTo>
                <a:lnTo>
                  <a:pt x="3408053" y="5150095"/>
                </a:lnTo>
                <a:lnTo>
                  <a:pt x="0" y="5150095"/>
                </a:lnTo>
                <a:lnTo>
                  <a:pt x="0" y="0"/>
                </a:lnTo>
                <a:close/>
              </a:path>
            </a:pathLst>
          </a:custGeom>
          <a:blipFill>
            <a:blip r:embed="rId2">
              <a:extLst>
                <a:ext uri="{96DAC541-7B7A-43D3-8B79-37D633B846F1}">
                  <asvg:svgBlip xmlns:asvg="http://schemas.microsoft.com/office/drawing/2016/SVG/main" r:embed="rId3"/>
                </a:ext>
              </a:extLst>
            </a:blip>
            <a:stretch>
              <a:fillRect l="-25557" t="0" r="-25557" b="0"/>
            </a:stretch>
          </a:blipFill>
        </p:spPr>
      </p:sp>
      <p:grpSp>
        <p:nvGrpSpPr>
          <p:cNvPr name="Group 11" id="11"/>
          <p:cNvGrpSpPr/>
          <p:nvPr/>
        </p:nvGrpSpPr>
        <p:grpSpPr>
          <a:xfrm rot="0">
            <a:off x="3958162" y="-422040"/>
            <a:ext cx="3136205" cy="4202040"/>
            <a:chOff x="0" y="0"/>
            <a:chExt cx="4181607" cy="5602720"/>
          </a:xfrm>
        </p:grpSpPr>
        <p:pic>
          <p:nvPicPr>
            <p:cNvPr name="Picture 12" id="12"/>
            <p:cNvPicPr>
              <a:picLocks noChangeAspect="true"/>
            </p:cNvPicPr>
            <p:nvPr/>
          </p:nvPicPr>
          <p:blipFill>
            <a:blip r:embed="rId4">
              <a:alphaModFix amt="79000"/>
            </a:blip>
            <a:srcRect l="25623" t="0" r="25623" b="0"/>
            <a:stretch>
              <a:fillRect/>
            </a:stretch>
          </p:blipFill>
          <p:spPr>
            <a:xfrm flipH="false" flipV="false">
              <a:off x="0" y="0"/>
              <a:ext cx="4181607" cy="5602720"/>
            </a:xfrm>
            <a:prstGeom prst="rect">
              <a:avLst/>
            </a:prstGeom>
          </p:spPr>
        </p:pic>
      </p:grpSp>
      <p:sp>
        <p:nvSpPr>
          <p:cNvPr name="Freeform 13" id="13"/>
          <p:cNvSpPr/>
          <p:nvPr/>
        </p:nvSpPr>
        <p:spPr>
          <a:xfrm flipH="false" flipV="false" rot="0">
            <a:off x="-2010800" y="367102"/>
            <a:ext cx="7659647" cy="961059"/>
          </a:xfrm>
          <a:custGeom>
            <a:avLst/>
            <a:gdLst/>
            <a:ahLst/>
            <a:cxnLst/>
            <a:rect r="r" b="b" t="t" l="l"/>
            <a:pathLst>
              <a:path h="961059" w="7659647">
                <a:moveTo>
                  <a:pt x="0" y="0"/>
                </a:moveTo>
                <a:lnTo>
                  <a:pt x="7659647" y="0"/>
                </a:lnTo>
                <a:lnTo>
                  <a:pt x="7659647" y="961059"/>
                </a:lnTo>
                <a:lnTo>
                  <a:pt x="0" y="96105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694023" r="-250989" b="-2003362"/>
            </a:stretch>
          </a:blipFill>
        </p:spPr>
      </p:sp>
      <p:sp>
        <p:nvSpPr>
          <p:cNvPr name="Freeform 14" id="14"/>
          <p:cNvSpPr/>
          <p:nvPr/>
        </p:nvSpPr>
        <p:spPr>
          <a:xfrm flipH="false" flipV="false" rot="0">
            <a:off x="26720" y="1423411"/>
            <a:ext cx="5258707" cy="1978589"/>
          </a:xfrm>
          <a:custGeom>
            <a:avLst/>
            <a:gdLst/>
            <a:ahLst/>
            <a:cxnLst/>
            <a:rect r="r" b="b" t="t" l="l"/>
            <a:pathLst>
              <a:path h="1978589" w="5258707">
                <a:moveTo>
                  <a:pt x="0" y="0"/>
                </a:moveTo>
                <a:lnTo>
                  <a:pt x="5258707" y="0"/>
                </a:lnTo>
                <a:lnTo>
                  <a:pt x="5258707" y="1978589"/>
                </a:lnTo>
                <a:lnTo>
                  <a:pt x="0" y="1978589"/>
                </a:lnTo>
                <a:lnTo>
                  <a:pt x="0" y="0"/>
                </a:lnTo>
                <a:close/>
              </a:path>
            </a:pathLst>
          </a:custGeom>
          <a:blipFill>
            <a:blip r:embed="rId5"/>
            <a:stretch>
              <a:fillRect l="0" t="0" r="0" b="0"/>
            </a:stretch>
          </a:blipFill>
        </p:spPr>
      </p:sp>
      <p:sp>
        <p:nvSpPr>
          <p:cNvPr name="TextBox 15" id="15"/>
          <p:cNvSpPr txBox="true"/>
          <p:nvPr/>
        </p:nvSpPr>
        <p:spPr>
          <a:xfrm rot="0">
            <a:off x="1730876" y="-4975"/>
            <a:ext cx="1889784" cy="275703"/>
          </a:xfrm>
          <a:prstGeom prst="rect">
            <a:avLst/>
          </a:prstGeom>
        </p:spPr>
        <p:txBody>
          <a:bodyPr anchor="t" rtlCol="false" tIns="0" lIns="0" bIns="0" rIns="0">
            <a:spAutoFit/>
          </a:bodyPr>
          <a:lstStyle/>
          <a:p>
            <a:pPr algn="ctr">
              <a:lnSpc>
                <a:spcPts val="1146"/>
              </a:lnSpc>
              <a:spcBef>
                <a:spcPct val="0"/>
              </a:spcBef>
            </a:pPr>
            <a:r>
              <a:rPr lang="en-US" b="true" sz="819" i="true" spc="122">
                <a:solidFill>
                  <a:srgbClr val="000000"/>
                </a:solidFill>
                <a:latin typeface="Playfair Display Bold Italics"/>
                <a:ea typeface="Playfair Display Bold Italics"/>
                <a:cs typeface="Playfair Display Bold Italics"/>
                <a:sym typeface="Playfair Display Bold Italics"/>
              </a:rPr>
              <a:t>Т</a:t>
            </a:r>
            <a:r>
              <a:rPr lang="en-US" b="true" sz="819" i="true" spc="122">
                <a:solidFill>
                  <a:srgbClr val="000000"/>
                </a:solidFill>
                <a:latin typeface="Playfair Display Bold Italics"/>
                <a:ea typeface="Playfair Display Bold Italics"/>
                <a:cs typeface="Playfair Display Bold Italics"/>
                <a:sym typeface="Playfair Display Bold Italics"/>
              </a:rPr>
              <a:t>ретій учасник: Frontend - Василюк Андрій</a:t>
            </a:r>
          </a:p>
        </p:txBody>
      </p:sp>
      <p:sp>
        <p:nvSpPr>
          <p:cNvPr name="TextBox 16" id="16"/>
          <p:cNvSpPr txBox="true"/>
          <p:nvPr/>
        </p:nvSpPr>
        <p:spPr>
          <a:xfrm rot="0">
            <a:off x="0" y="348052"/>
            <a:ext cx="5312148" cy="815520"/>
          </a:xfrm>
          <a:prstGeom prst="rect">
            <a:avLst/>
          </a:prstGeom>
        </p:spPr>
        <p:txBody>
          <a:bodyPr anchor="t" rtlCol="false" tIns="0" lIns="0" bIns="0" rIns="0">
            <a:spAutoFit/>
          </a:bodyPr>
          <a:lstStyle/>
          <a:p>
            <a:pPr algn="ctr">
              <a:lnSpc>
                <a:spcPts val="1125"/>
              </a:lnSpc>
            </a:pPr>
            <a:r>
              <a:rPr lang="en-US" b="true" sz="804" i="true" spc="120">
                <a:solidFill>
                  <a:srgbClr val="F7E8D1"/>
                </a:solidFill>
                <a:latin typeface="Playfair Display Bold Italics"/>
                <a:ea typeface="Playfair Display Bold Italics"/>
                <a:cs typeface="Playfair Display Bold Italics"/>
                <a:sym typeface="Playfair Display Bold Italics"/>
              </a:rPr>
              <a:t>Головна</a:t>
            </a:r>
            <a:r>
              <a:rPr lang="en-US" b="true" sz="804" i="true" spc="120">
                <a:solidFill>
                  <a:srgbClr val="F7E8D1"/>
                </a:solidFill>
                <a:latin typeface="Playfair Display Bold Italics"/>
                <a:ea typeface="Playfair Display Bold Italics"/>
                <a:cs typeface="Playfair Display Bold Italics"/>
                <a:sym typeface="Playfair Display Bold Italics"/>
              </a:rPr>
              <a:t> сторінка</a:t>
            </a:r>
          </a:p>
          <a:p>
            <a:pPr algn="just">
              <a:lnSpc>
                <a:spcPts val="1125"/>
              </a:lnSpc>
            </a:pPr>
            <a:r>
              <a:rPr lang="en-US" b="true" sz="804" i="true" spc="120">
                <a:solidFill>
                  <a:srgbClr val="F7E8D1"/>
                </a:solidFill>
                <a:latin typeface="Playfair Display Bold Italics"/>
                <a:ea typeface="Playfair Display Bold Italics"/>
                <a:cs typeface="Playfair Display Bold Italics"/>
                <a:sym typeface="Playfair Display Bold Italics"/>
              </a:rPr>
              <a:t>Це центральна панель працівника готелю.</a:t>
            </a:r>
          </a:p>
          <a:p>
            <a:pPr algn="just">
              <a:lnSpc>
                <a:spcPts val="1125"/>
              </a:lnSpc>
              <a:spcBef>
                <a:spcPct val="0"/>
              </a:spcBef>
            </a:pPr>
            <a:r>
              <a:rPr lang="en-US" b="true" sz="804" i="true" spc="120">
                <a:solidFill>
                  <a:srgbClr val="F7E8D1"/>
                </a:solidFill>
                <a:latin typeface="Playfair Display Bold Italics"/>
                <a:ea typeface="Playfair Display Bold Italics"/>
                <a:cs typeface="Playfair Display Bold Italics"/>
                <a:sym typeface="Playfair Display Bold Italics"/>
              </a:rPr>
              <a:t>Реалізовано зручну навігацію до ос</a:t>
            </a:r>
            <a:r>
              <a:rPr lang="en-US" b="true" sz="804" i="true" spc="120">
                <a:solidFill>
                  <a:srgbClr val="F7E8D1"/>
                </a:solidFill>
                <a:latin typeface="Playfair Display Bold Italics"/>
                <a:ea typeface="Playfair Display Bold Italics"/>
                <a:cs typeface="Playfair Display Bold Italics"/>
                <a:sym typeface="Playfair Display Bold Italics"/>
              </a:rPr>
              <a:t>новних функцій: додавання клієнтів, перегляд вільних та зайнятих номерів, створення бронювання.</a:t>
            </a:r>
          </a:p>
          <a:p>
            <a:pPr algn="just">
              <a:lnSpc>
                <a:spcPts val="1125"/>
              </a:lnSpc>
              <a:spcBef>
                <a:spcPct val="0"/>
              </a:spcBef>
            </a:pPr>
            <a:r>
              <a:rPr lang="en-US" b="true" sz="804" i="true" spc="120">
                <a:solidFill>
                  <a:srgbClr val="F7E8D1"/>
                </a:solidFill>
                <a:latin typeface="Playfair Display Bold Italics"/>
                <a:ea typeface="Playfair Display Bold Italics"/>
                <a:cs typeface="Playfair Display Bold Italics"/>
                <a:sym typeface="Playfair Display Bold Italics"/>
              </a:rPr>
              <a:t>Праворуч — блок активного користувача з кнопкою виходу.</a:t>
            </a:r>
          </a:p>
          <a:p>
            <a:pPr algn="just">
              <a:lnSpc>
                <a:spcPts val="1125"/>
              </a:lnSpc>
              <a:spcBef>
                <a:spcPct val="0"/>
              </a:spcBef>
            </a:pPr>
            <a:r>
              <a:rPr lang="en-US" b="true" sz="804" i="true" spc="120">
                <a:solidFill>
                  <a:srgbClr val="F7E8D1"/>
                </a:solidFill>
                <a:latin typeface="Playfair Display Bold Italics"/>
                <a:ea typeface="Playfair Display Bold Italics"/>
                <a:cs typeface="Playfair Display Bold Italics"/>
                <a:sym typeface="Playfair Display Bold Italics"/>
              </a:rPr>
              <a:t>Фонове зображення гір створює приємну атмосферу.</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DAGmIJbnPwQ</dc:identifier>
  <dcterms:modified xsi:type="dcterms:W3CDTF">2011-08-01T06:04:30Z</dcterms:modified>
  <cp:revision>1</cp:revision>
  <dc:title>ПРОЕКТ</dc:title>
</cp:coreProperties>
</file>